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embeddings/oleObject1.bin" ContentType="application/vnd.openxmlformats-officedocument.oleObject"/>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embeddings/oleObject2.bin" ContentType="application/vnd.openxmlformats-officedocument.oleObject"/>
  <Override PartName="/ppt/notesSlides/notesSlide24.xml" ContentType="application/vnd.openxmlformats-officedocument.presentationml.notesSlide+xml"/>
  <Override PartName="/ppt/embeddings/oleObject3.bin" ContentType="application/vnd.openxmlformats-officedocument.oleObject"/>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notesMasterIdLst>
    <p:notesMasterId r:id="rId35"/>
  </p:notesMasterIdLst>
  <p:sldIdLst>
    <p:sldId id="256" r:id="rId2"/>
    <p:sldId id="257" r:id="rId3"/>
    <p:sldId id="282" r:id="rId4"/>
    <p:sldId id="283" r:id="rId5"/>
    <p:sldId id="267" r:id="rId6"/>
    <p:sldId id="280" r:id="rId7"/>
    <p:sldId id="284" r:id="rId8"/>
    <p:sldId id="270" r:id="rId9"/>
    <p:sldId id="272" r:id="rId10"/>
    <p:sldId id="278" r:id="rId11"/>
    <p:sldId id="271" r:id="rId12"/>
    <p:sldId id="285" r:id="rId13"/>
    <p:sldId id="273" r:id="rId14"/>
    <p:sldId id="289" r:id="rId15"/>
    <p:sldId id="290" r:id="rId16"/>
    <p:sldId id="274" r:id="rId17"/>
    <p:sldId id="292" r:id="rId18"/>
    <p:sldId id="296" r:id="rId19"/>
    <p:sldId id="275" r:id="rId20"/>
    <p:sldId id="293" r:id="rId21"/>
    <p:sldId id="295" r:id="rId22"/>
    <p:sldId id="276" r:id="rId23"/>
    <p:sldId id="298" r:id="rId24"/>
    <p:sldId id="299" r:id="rId25"/>
    <p:sldId id="301" r:id="rId26"/>
    <p:sldId id="304" r:id="rId27"/>
    <p:sldId id="305" r:id="rId28"/>
    <p:sldId id="306" r:id="rId29"/>
    <p:sldId id="303" r:id="rId30"/>
    <p:sldId id="307" r:id="rId31"/>
    <p:sldId id="279" r:id="rId32"/>
    <p:sldId id="277" r:id="rId33"/>
    <p:sldId id="26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28293"/>
    <p:restoredTop sz="81378" autoAdjust="0"/>
  </p:normalViewPr>
  <p:slideViewPr>
    <p:cSldViewPr snapToGrid="0" snapToObjects="1">
      <p:cViewPr>
        <p:scale>
          <a:sx n="75" d="100"/>
          <a:sy n="75" d="100"/>
        </p:scale>
        <p:origin x="-736" y="72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interSettings" Target="printerSettings/printerSettings1.bin"/><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media/image1.jpeg>
</file>

<file path=ppt/media/image2.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12EBA72-3675-C043-84AB-786B7F25732A}" type="datetimeFigureOut">
              <a:rPr lang="en-US" smtClean="0"/>
              <a:t>2/5/19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E81241-66E4-1644-9469-DE39D4AEB4DB}" type="slidenum">
              <a:rPr lang="en-US" smtClean="0"/>
              <a:t>‹#›</a:t>
            </a:fld>
            <a:endParaRPr lang="en-US"/>
          </a:p>
        </p:txBody>
      </p:sp>
    </p:spTree>
    <p:extLst>
      <p:ext uri="{BB962C8B-B14F-4D97-AF65-F5344CB8AC3E}">
        <p14:creationId xmlns:p14="http://schemas.microsoft.com/office/powerpoint/2010/main" val="397972280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lecture is a theoretical introduction to clustering. It also</a:t>
            </a:r>
            <a:r>
              <a:rPr lang="en-US" baseline="0" dirty="0" smtClean="0"/>
              <a:t> discussed clustering as a form of unsupervised learning and presents the k-means clustering algorithm</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a:t>
            </a:fld>
            <a:endParaRPr lang="en-US"/>
          </a:p>
        </p:txBody>
      </p:sp>
    </p:spTree>
    <p:extLst>
      <p:ext uri="{BB962C8B-B14F-4D97-AF65-F5344CB8AC3E}">
        <p14:creationId xmlns:p14="http://schemas.microsoft.com/office/powerpoint/2010/main" val="1641226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popular</a:t>
            </a:r>
            <a:r>
              <a:rPr lang="en-US" baseline="0" dirty="0" smtClean="0"/>
              <a:t> algorithm for cluster analysis due to its simplicity </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10</a:t>
            </a:fld>
            <a:endParaRPr lang="en-US"/>
          </a:p>
        </p:txBody>
      </p:sp>
    </p:spTree>
    <p:extLst>
      <p:ext uri="{BB962C8B-B14F-4D97-AF65-F5344CB8AC3E}">
        <p14:creationId xmlns:p14="http://schemas.microsoft.com/office/powerpoint/2010/main" val="3441020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Since a distance is involved, must specify</a:t>
            </a:r>
            <a:r>
              <a:rPr lang="en-US" baseline="0" dirty="0" smtClean="0"/>
              <a:t> metric. The Euclidean distance is the one most commonly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11</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Converge: centroids no longer move or equivalently, cluster assignments no longer change</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12</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Toy</a:t>
            </a:r>
            <a:r>
              <a:rPr lang="en-US" baseline="0" dirty="0" smtClean="0"/>
              <a:t> example: four points at the corners of a rectangle.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Choose k=2 with initial centroids as shown</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13</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Assign points to cluster based on nearest centroid</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14</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Recompute</a:t>
            </a:r>
            <a:r>
              <a:rPr lang="en-US" dirty="0" smtClean="0"/>
              <a:t> centroids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With</a:t>
            </a:r>
            <a:r>
              <a:rPr lang="en-US" baseline="0" dirty="0" smtClean="0"/>
              <a:t> new centroid positions, cluster assignments no longer change, so k-means terminates</a:t>
            </a:r>
            <a:endParaRPr lang="en-US" dirty="0" smtClean="0"/>
          </a:p>
        </p:txBody>
      </p:sp>
      <p:sp>
        <p:nvSpPr>
          <p:cNvPr id="4" name="Slide Number Placeholder 3"/>
          <p:cNvSpPr>
            <a:spLocks noGrp="1"/>
          </p:cNvSpPr>
          <p:nvPr>
            <p:ph type="sldNum" sz="quarter" idx="10"/>
          </p:nvPr>
        </p:nvSpPr>
        <p:spPr/>
        <p:txBody>
          <a:bodyPr/>
          <a:lstStyle/>
          <a:p>
            <a:fld id="{DEE81241-66E4-1644-9469-DE39D4AEB4DB}" type="slidenum">
              <a:rPr lang="en-US" smtClean="0"/>
              <a:t>15</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List offers highlights,</a:t>
            </a:r>
            <a:r>
              <a:rPr lang="en-US" baseline="0" dirty="0" smtClean="0"/>
              <a:t> but is not exhaustive.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Another strength: </a:t>
            </a:r>
            <a:r>
              <a:rPr lang="en-US" dirty="0" smtClean="0"/>
              <a:t>many </a:t>
            </a:r>
            <a:r>
              <a:rPr lang="en-US" dirty="0" smtClean="0"/>
              <a:t>variants</a:t>
            </a:r>
            <a:r>
              <a:rPr lang="en-US" baseline="0" dirty="0" smtClean="0"/>
              <a:t> readily available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Another weakness: get spherical clusters, hard to deal with clusters of different density</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In following slides will address first two weaknesses.</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Note on runtime: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running time of k-means algorithm (and most variants) is </a:t>
            </a:r>
            <a:r>
              <a:rPr lang="en-US" dirty="0" smtClean="0">
                <a:effectLst/>
              </a:rPr>
              <a:t>O ( n k d </a:t>
            </a:r>
            <a:r>
              <a:rPr lang="en-US" dirty="0" err="1" smtClean="0">
                <a:effectLst/>
              </a:rPr>
              <a:t>i</a:t>
            </a:r>
            <a:r>
              <a:rPr lang="en-US" dirty="0" smtClean="0">
                <a:effectLst/>
              </a:rPr>
              <a:t> ) </a:t>
            </a:r>
            <a:r>
              <a:rPr lang="en-US" dirty="0" smtClean="0"/>
              <a:t>where </a:t>
            </a:r>
            <a:r>
              <a:rPr lang="en-US" i="1" dirty="0" smtClean="0"/>
              <a:t>n</a:t>
            </a:r>
            <a:r>
              <a:rPr lang="en-US" dirty="0" smtClean="0"/>
              <a:t> is the number of </a:t>
            </a:r>
            <a:r>
              <a:rPr lang="en-US" i="1" dirty="0" smtClean="0"/>
              <a:t>d</a:t>
            </a:r>
            <a:r>
              <a:rPr lang="en-US" dirty="0" smtClean="0"/>
              <a:t>-dimensional vectors, </a:t>
            </a:r>
            <a:r>
              <a:rPr lang="en-US" i="1" dirty="0" smtClean="0"/>
              <a:t>k</a:t>
            </a:r>
            <a:r>
              <a:rPr lang="en-US" dirty="0" smtClean="0"/>
              <a:t> the number of clusters and </a:t>
            </a:r>
            <a:r>
              <a:rPr lang="en-US" i="1" dirty="0" err="1" smtClean="0"/>
              <a:t>i</a:t>
            </a:r>
            <a:r>
              <a:rPr lang="en-US" dirty="0" smtClean="0"/>
              <a:t> the number of iterations needed until convergence. On data that does have a clustering structure, the number of iterations until convergence is often small, and results only improve slightly after the first dozen iterations. The k-means algorithm is therefore often considered to be of "linear" complexity in practice, although it is in the worst case </a:t>
            </a:r>
            <a:r>
              <a:rPr lang="en-US" dirty="0" err="1" smtClean="0"/>
              <a:t>superpolynomial</a:t>
            </a:r>
            <a:r>
              <a:rPr lang="en-US" dirty="0" smtClean="0"/>
              <a:t> when performed until convergence.</a:t>
            </a:r>
            <a:endParaRPr lang="en-US" baseline="3000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300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Adapted</a:t>
            </a:r>
            <a:r>
              <a:rPr lang="en-US" baseline="0" dirty="0" smtClean="0"/>
              <a:t> from </a:t>
            </a:r>
            <a:r>
              <a:rPr lang="en-US" dirty="0" smtClean="0"/>
              <a:t>https://</a:t>
            </a:r>
            <a:r>
              <a:rPr lang="en-US" dirty="0" err="1" smtClean="0"/>
              <a:t>en.wikipedia.org</a:t>
            </a:r>
            <a:r>
              <a:rPr lang="en-US" dirty="0" smtClean="0"/>
              <a:t>/wiki/K-</a:t>
            </a:r>
            <a:r>
              <a:rPr lang="en-US" dirty="0" err="1" smtClean="0"/>
              <a:t>means_clustering</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16</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will look at two ways to choose k in the absence of external constraint or domain knowledge: inertia and silhouette coefficient, which are measures of k-mean performance</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17</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18</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19</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 early example of clustering</a:t>
            </a:r>
            <a:r>
              <a:rPr lang="en-US" sz="1200" kern="1200" baseline="0" dirty="0" smtClean="0">
                <a:solidFill>
                  <a:schemeClr val="tx1"/>
                </a:solidFill>
                <a:effectLst/>
                <a:latin typeface="+mn-lt"/>
                <a:ea typeface="+mn-ea"/>
                <a:cs typeface="+mn-cs"/>
              </a:rPr>
              <a:t> with life-saving consequences.</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Original map by John Snow showing cholera cases (indicated by stacked rectangles) in the London epidemic of 1854. </a:t>
            </a:r>
            <a:r>
              <a:rPr lang="en-US" baseline="0" dirty="0" smtClean="0"/>
              <a:t>Snow found that the cases formed a large cluster all close together, which suggested a common origin.</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contaminated pump is located at the intersection of Broad Street and Cambridge Street (now Lexington Street), running into Little Windmill Street (show with</a:t>
            </a:r>
            <a:r>
              <a:rPr lang="en-US" sz="1200" kern="1200" baseline="0" dirty="0" smtClean="0">
                <a:solidFill>
                  <a:schemeClr val="tx1"/>
                </a:solidFill>
                <a:effectLst/>
                <a:latin typeface="+mn-lt"/>
                <a:ea typeface="+mn-ea"/>
                <a:cs typeface="+mn-cs"/>
              </a:rPr>
              <a:t> blue circle). Other pumps(green circles) are too far away from outbreak to be the culprits.</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plotting and clustering the data</a:t>
            </a:r>
            <a:r>
              <a:rPr lang="en-US" baseline="0" dirty="0" smtClean="0"/>
              <a:t>, physician John Snow argued that the cause of the epidemic was germ-contaminated water and not “bad air” as was commonly believed (Snow made his argument before the germ theory was established). His work lead to improvements in sanitation and public health.</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For</a:t>
            </a:r>
            <a:r>
              <a:rPr lang="en-US" baseline="0" dirty="0" smtClean="0"/>
              <a:t> more information see </a:t>
            </a:r>
            <a:r>
              <a:rPr lang="en-US" dirty="0" smtClean="0"/>
              <a:t>https://</a:t>
            </a:r>
            <a:r>
              <a:rPr lang="en-US" dirty="0" err="1" smtClean="0"/>
              <a:t>en.wikipedia.org</a:t>
            </a:r>
            <a:r>
              <a:rPr lang="en-US" dirty="0" smtClean="0"/>
              <a:t>/wiki/1854_Broad_Street_cholera_outbreak</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2</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Can’t simply</a:t>
            </a:r>
            <a:r>
              <a:rPr lang="en-US" baseline="0" dirty="0" smtClean="0"/>
              <a:t> minimize I to get k.</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20</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Compromise:</a:t>
            </a:r>
            <a:r>
              <a:rPr lang="en-US" baseline="0" dirty="0" smtClean="0"/>
              <a:t> look for large drop in I followed by slower decrease. Choose value of k at the “elbow”</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Use toy example as illustration. In this case, k=2, 3, and 4 points lie on a straight line. This is not always the case.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In fact, while shape above for the inertia curve resembles the typical one, the curve does not always have to have this shape. For example, it is possible for an inertia curve not to have an elbow.</a:t>
            </a:r>
          </a:p>
        </p:txBody>
      </p:sp>
      <p:sp>
        <p:nvSpPr>
          <p:cNvPr id="4" name="Slide Number Placeholder 3"/>
          <p:cNvSpPr>
            <a:spLocks noGrp="1"/>
          </p:cNvSpPr>
          <p:nvPr>
            <p:ph type="sldNum" sz="quarter" idx="10"/>
          </p:nvPr>
        </p:nvSpPr>
        <p:spPr/>
        <p:txBody>
          <a:bodyPr/>
          <a:lstStyle/>
          <a:p>
            <a:fld id="{DEE81241-66E4-1644-9469-DE39D4AEB4DB}" type="slidenum">
              <a:rPr lang="en-US" smtClean="0"/>
              <a:t>21</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Silhouette</a:t>
            </a:r>
            <a:r>
              <a:rPr lang="en-US" baseline="0" dirty="0" smtClean="0"/>
              <a:t> coefficient is also called ‘silhouette score’ or just ‘</a:t>
            </a:r>
            <a:r>
              <a:rPr lang="en-US" baseline="0" dirty="0" err="1" smtClean="0"/>
              <a:t>slihouette</a:t>
            </a:r>
            <a:r>
              <a:rPr lang="en-US" baseline="0" dirty="0" smtClean="0"/>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For good clustering a &lt;&lt; b (a/b &lt;&lt; 1)</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22</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For good clustering a &lt;&lt; b (a/b &lt;&lt; 1) </a:t>
            </a:r>
            <a:r>
              <a:rPr lang="en-US" baseline="0" dirty="0" smtClean="0">
                <a:sym typeface="Wingdings"/>
              </a:rPr>
              <a:t> s approximately 1</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Poor clustering a &gt;&gt;b (b/a &lt;&lt; 1)  s approximately -1</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Note: for clusters with size =1,  s(</a:t>
            </a:r>
            <a:r>
              <a:rPr lang="en-US" baseline="0" dirty="0" err="1" smtClean="0">
                <a:sym typeface="Wingdings"/>
              </a:rPr>
              <a:t>i</a:t>
            </a:r>
            <a:r>
              <a:rPr lang="en-US" baseline="0" dirty="0" smtClean="0">
                <a:sym typeface="Wingdings"/>
              </a:rPr>
              <a:t>) =0.</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23</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Can also look at distribution of silhouette coefficients</a:t>
            </a:r>
            <a:r>
              <a:rPr lang="en-US" sz="1200" baseline="0" dirty="0" smtClean="0"/>
              <a:t> within each cluster as shown in the example below:</a:t>
            </a:r>
            <a:endParaRPr lang="en-US" sz="1200" dirty="0" smtClean="0"/>
          </a:p>
          <a:p>
            <a:endParaRPr lang="en-US" sz="1200" dirty="0" smtClean="0"/>
          </a:p>
          <a:p>
            <a:r>
              <a:rPr lang="en-US" sz="1200" dirty="0" smtClean="0"/>
              <a:t>https://</a:t>
            </a:r>
            <a:r>
              <a:rPr lang="en-US" sz="1200" dirty="0" err="1" smtClean="0"/>
              <a:t>scikit-learn.org</a:t>
            </a:r>
            <a:r>
              <a:rPr lang="en-US" sz="1200" dirty="0" smtClean="0"/>
              <a:t>/stable/</a:t>
            </a:r>
            <a:r>
              <a:rPr lang="en-US" sz="1200" dirty="0" err="1" smtClean="0"/>
              <a:t>auto_examples</a:t>
            </a:r>
            <a:r>
              <a:rPr lang="en-US" sz="1200" dirty="0" smtClean="0"/>
              <a:t>/cluster/plot_kmeans_silhouette_analysis.html#sphx-glr-auto-examples-cluster-plot-kmeans-silhouette-analysis-py</a:t>
            </a:r>
            <a:endParaRPr lang="en-US" sz="1200" b="1" dirty="0" smtClean="0"/>
          </a:p>
        </p:txBody>
      </p:sp>
      <p:sp>
        <p:nvSpPr>
          <p:cNvPr id="4" name="Slide Number Placeholder 3"/>
          <p:cNvSpPr>
            <a:spLocks noGrp="1"/>
          </p:cNvSpPr>
          <p:nvPr>
            <p:ph type="sldNum" sz="quarter" idx="10"/>
          </p:nvPr>
        </p:nvSpPr>
        <p:spPr/>
        <p:txBody>
          <a:bodyPr/>
          <a:lstStyle/>
          <a:p>
            <a:fld id="{DEE81241-66E4-1644-9469-DE39D4AEB4DB}" type="slidenum">
              <a:rPr lang="en-US" smtClean="0"/>
              <a:t>24</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Toy</a:t>
            </a:r>
            <a:r>
              <a:rPr lang="en-US" baseline="0" dirty="0" smtClean="0"/>
              <a:t> example: four points at the corners of a rectangle.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Choose k=2. Before we chose </a:t>
            </a:r>
            <a:r>
              <a:rPr lang="en-US" baseline="0" dirty="0" smtClean="0"/>
              <a:t>initial centroids near </a:t>
            </a:r>
            <a:r>
              <a:rPr lang="en-US" baseline="0" dirty="0" smtClean="0"/>
              <a:t>short edges.</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25</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Now choose </a:t>
            </a:r>
            <a:r>
              <a:rPr lang="en-US" dirty="0" smtClean="0"/>
              <a:t>initial centroids near </a:t>
            </a:r>
            <a:r>
              <a:rPr lang="en-US" dirty="0" smtClean="0"/>
              <a:t>long edges.</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26</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27</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Algorithm</a:t>
            </a:r>
            <a:r>
              <a:rPr lang="en-US" baseline="0" dirty="0" smtClean="0"/>
              <a:t> converged, but clustering is different to previous result.</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28</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Previously, better clustering</a:t>
            </a:r>
            <a:r>
              <a:rPr lang="en-US" baseline="0" dirty="0" smtClean="0"/>
              <a:t>: inertia smaller, silhouette coefficient is larger.</a:t>
            </a:r>
            <a:endParaRPr lang="en-US" dirty="0" smtClean="0"/>
          </a:p>
        </p:txBody>
      </p:sp>
      <p:sp>
        <p:nvSpPr>
          <p:cNvPr id="4" name="Slide Number Placeholder 3"/>
          <p:cNvSpPr>
            <a:spLocks noGrp="1"/>
          </p:cNvSpPr>
          <p:nvPr>
            <p:ph type="sldNum" sz="quarter" idx="10"/>
          </p:nvPr>
        </p:nvSpPr>
        <p:spPr/>
        <p:txBody>
          <a:bodyPr/>
          <a:lstStyle/>
          <a:p>
            <a:fld id="{DEE81241-66E4-1644-9469-DE39D4AEB4DB}" type="slidenum">
              <a:rPr lang="en-US" smtClean="0"/>
              <a:t>29</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Consider</a:t>
            </a:r>
            <a:r>
              <a:rPr lang="en-US" baseline="0" dirty="0" smtClean="0"/>
              <a:t> an example inspired by retail. For simplicity, customers of your store have two attributes: total amount spent per month and # purchases per month. Plot the data.</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First point: you only have 13 customers per month. That might be a problem.</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Second point: see they fall into two groups</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3</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reached a suboptimal result because of initial</a:t>
            </a:r>
            <a:r>
              <a:rPr lang="en-US" baseline="0" dirty="0" smtClean="0"/>
              <a:t> conditions. Therefore, it is important to run k-means not only with different k, but also with different random guesses for initial centroids.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Another approach: k-means++, in which successive centroids are selected from a weighted probability distribution, with a probability proportionality to the square of the distance from the previous centroid. Leads to better clustering.</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30</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First</a:t>
            </a:r>
            <a:r>
              <a:rPr lang="en-US" baseline="0" dirty="0" smtClean="0"/>
              <a:t> approach is a </a:t>
            </a:r>
            <a:r>
              <a:rPr lang="en-US" baseline="0" dirty="0" err="1" smtClean="0"/>
              <a:t>kNN</a:t>
            </a:r>
            <a:r>
              <a:rPr lang="en-US" baseline="0" dirty="0" smtClean="0"/>
              <a:t> algorithm with k=1. Quickest approach.</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Second approach is more robust assuming k-means results are not severely erroneous.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Eventually, if enough new data is added, k-means must be rerun.</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31</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32</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Retail</a:t>
            </a:r>
            <a:r>
              <a:rPr lang="en-US" baseline="0" dirty="0" smtClean="0"/>
              <a:t> example continued.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Combine all customers that spend little and make few purchase into one group (“a cluster”). Call this group “Frugal”.</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Similarly, group the customers who spend a lot of money and do so  many times a month into the “Lavish” cluster.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You’ve carried out a clustering algorithm. And now you can target your ads appropriately to each type of customer.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Now you have a new customer, who is close to the Frugal cluster, so add the customer to that cluster.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4</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Retail</a:t>
            </a:r>
            <a:r>
              <a:rPr lang="en-US" baseline="0" dirty="0" smtClean="0"/>
              <a:t> example continued.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Now there’s another new customer. This one is more complicated. Not obvious what to do. Will depend on domain expertise, other information about customer (if available) and resources available (creating a new cluster with its own </a:t>
            </a:r>
            <a:r>
              <a:rPr lang="en-US" baseline="0" smtClean="0"/>
              <a:t>ad campaign </a:t>
            </a:r>
            <a:r>
              <a:rPr lang="en-US" baseline="0" dirty="0" smtClean="0"/>
              <a:t>costs money).</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5</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1.Mechanism/motivation</a:t>
            </a:r>
            <a:r>
              <a:rPr lang="en-US" baseline="0" dirty="0" smtClean="0"/>
              <a:t>—Can provide deep insights, but hard to find. Example: clustering of galaxies</a:t>
            </a:r>
            <a:r>
              <a:rPr lang="en-US" baseline="0" dirty="0" smtClean="0">
                <a:sym typeface="Wingdings"/>
              </a:rPr>
              <a:t> modern cosmology</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2. Connective/correlations—Reminder: correlation is not causation, but sometimes correlation can lead to the mechanism</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Examples: cholera outbreak (correlation leads to mechanism); text analysis (correlation does not lead to mechanism)</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Text analysis—distill online customer reviews to keywords and then cluster these to understand customer feedback</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3. Simplification/convenience—too much data to process individually; clustering makes it easier/practical.</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Example: group customer body types into five T-shirt sizes (XS, S, M, L, XL)</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6</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Intuitive definition: humans good at recognizing</a:t>
            </a:r>
            <a:r>
              <a:rPr lang="en-US" baseline="0" dirty="0" smtClean="0"/>
              <a:t> clusters by eye, but a computer program needs a strict definition</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Distance: require a metric</a:t>
            </a:r>
            <a:r>
              <a:rPr lang="en-US" baseline="0" dirty="0" smtClean="0"/>
              <a:t> e.g., </a:t>
            </a:r>
            <a:r>
              <a:rPr lang="en-US" dirty="0" smtClean="0"/>
              <a:t>Euclidean</a:t>
            </a:r>
            <a:r>
              <a:rPr lang="en-US" baseline="0" dirty="0" smtClean="0"/>
              <a:t> distance between data points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Density: number of other data points within a specified distance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Will explore different definitions in the “</a:t>
            </a:r>
            <a:r>
              <a:rPr lang="en-US" baseline="0" dirty="0" err="1" smtClean="0"/>
              <a:t>Other_Clustering_Algorithms</a:t>
            </a:r>
            <a:r>
              <a:rPr lang="en-US" baseline="0" dirty="0" smtClean="0"/>
              <a:t>” lecture.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DEE81241-66E4-1644-9469-DE39D4AEB4DB}" type="slidenum">
              <a:rPr lang="en-US" smtClean="0"/>
              <a:t>7</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Clustering algorithms are an example</a:t>
            </a:r>
            <a:r>
              <a:rPr lang="en-US" baseline="0" dirty="0" smtClean="0"/>
              <a:t> of a broader category of machine learning algorithms: unsupervised learning</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Unsupervised</a:t>
            </a:r>
            <a:r>
              <a:rPr lang="en-US" baseline="0" dirty="0" smtClean="0"/>
              <a:t> learning: data is unlabeled (don’t have correct answer). Algorithm (clustering, neural network) deduces relationship between the elements of the data from the data itself.  Contrast with supervised learning (e.g. classification) where there is some labeled data on which to train the model.</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Once</a:t>
            </a:r>
            <a:r>
              <a:rPr lang="en-US" baseline="0" dirty="0" smtClean="0"/>
              <a:t> data exists in a structured form, new data is included in the structure through assignment rules, which may be different from the rules of the initial algorithm. </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8</a:t>
            </a:fld>
            <a:endParaRPr lang="en-US"/>
          </a:p>
        </p:txBody>
      </p:sp>
    </p:spTree>
    <p:extLst>
      <p:ext uri="{BB962C8B-B14F-4D97-AF65-F5344CB8AC3E}">
        <p14:creationId xmlns:p14="http://schemas.microsoft.com/office/powerpoint/2010/main" val="676797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Terminology:</a:t>
            </a:r>
            <a:r>
              <a:rPr lang="en-US" baseline="0" dirty="0" smtClean="0"/>
              <a:t> clustering and partition are often used as synonyms, but they aren’t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As we will see, some algorithms that are considered clustering algorithms are actually partitioning algorithms.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Partitioning algorithms are simpler (fewer parameters), but also more rigid as they don’t allow for the possibility of data that isn’t in a cluster.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Here outlier is used as a catch-all category. Outlier includes both noise  and anomaly.</a:t>
            </a:r>
            <a:endParaRPr lang="en-US" dirty="0"/>
          </a:p>
        </p:txBody>
      </p:sp>
      <p:sp>
        <p:nvSpPr>
          <p:cNvPr id="4" name="Slide Number Placeholder 3"/>
          <p:cNvSpPr>
            <a:spLocks noGrp="1"/>
          </p:cNvSpPr>
          <p:nvPr>
            <p:ph type="sldNum" sz="quarter" idx="10"/>
          </p:nvPr>
        </p:nvSpPr>
        <p:spPr/>
        <p:txBody>
          <a:bodyPr/>
          <a:lstStyle/>
          <a:p>
            <a:fld id="{DEE81241-66E4-1644-9469-DE39D4AEB4DB}" type="slidenum">
              <a:rPr lang="en-US" smtClean="0"/>
              <a:t>9</a:t>
            </a:fld>
            <a:endParaRPr lang="en-US"/>
          </a:p>
        </p:txBody>
      </p:sp>
    </p:spTree>
    <p:extLst>
      <p:ext uri="{BB962C8B-B14F-4D97-AF65-F5344CB8AC3E}">
        <p14:creationId xmlns:p14="http://schemas.microsoft.com/office/powerpoint/2010/main" val="676797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63070" y="752546"/>
            <a:ext cx="9611016" cy="3438454"/>
          </a:xfrm>
          <a:prstGeom prst="rect">
            <a:avLst/>
          </a:prstGeom>
        </p:spPr>
        <p:txBody>
          <a:bodyPr anchor="t" anchorCtr="0"/>
          <a:lstStyle>
            <a:lvl1pPr>
              <a:defRPr sz="6600">
                <a:solidFill>
                  <a:schemeClr val="bg1"/>
                </a:solidFill>
              </a:defRPr>
            </a:lvl1pPr>
          </a:lstStyle>
          <a:p>
            <a:r>
              <a:rPr lang="en-US" dirty="0"/>
              <a:t>CLICK TO EDIT MASTER TITLE STYLE</a:t>
            </a:r>
          </a:p>
        </p:txBody>
      </p:sp>
      <p:pic>
        <p:nvPicPr>
          <p:cNvPr id="18" name="Picture 17">
            <a:extLst>
              <a:ext uri="{FF2B5EF4-FFF2-40B4-BE49-F238E27FC236}">
                <a16:creationId xmlns="" xmlns:a16="http://schemas.microsoft.com/office/drawing/2014/main" id="{61AB164B-0894-B142-A83D-CC15DEBBD684}"/>
              </a:ext>
            </a:extLst>
          </p:cNvPr>
          <p:cNvPicPr>
            <a:picLocks noChangeAspect="1"/>
          </p:cNvPicPr>
          <p:nvPr userDrawn="1"/>
        </p:nvPicPr>
        <p:blipFill>
          <a:blip r:embed="rId2">
            <a:alphaModFix amt="40000"/>
          </a:blip>
          <a:stretch>
            <a:fillRect/>
          </a:stretch>
        </p:blipFill>
        <p:spPr>
          <a:xfrm>
            <a:off x="11293830" y="5627914"/>
            <a:ext cx="571457" cy="909136"/>
          </a:xfrm>
          <a:prstGeom prst="rect">
            <a:avLst/>
          </a:prstGeom>
        </p:spPr>
      </p:pic>
      <p:sp>
        <p:nvSpPr>
          <p:cNvPr id="24" name="Rectangle 23">
            <a:extLst>
              <a:ext uri="{FF2B5EF4-FFF2-40B4-BE49-F238E27FC236}">
                <a16:creationId xmlns="" xmlns:a16="http://schemas.microsoft.com/office/drawing/2014/main" id="{FCAA1506-7899-5843-A44E-BB8E80613307}"/>
              </a:ext>
            </a:extLst>
          </p:cNvPr>
          <p:cNvSpPr/>
          <p:nvPr userDrawn="1"/>
        </p:nvSpPr>
        <p:spPr>
          <a:xfrm>
            <a:off x="0" y="0"/>
            <a:ext cx="108857" cy="685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42911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3006" y="4876787"/>
            <a:ext cx="9570194" cy="566738"/>
          </a:xfrm>
          <a:prstGeom prst="rect">
            <a:avLst/>
          </a:prstGeom>
        </p:spPr>
        <p:txBody>
          <a:bodyPr anchor="t" anchorCtr="0">
            <a:normAutofit/>
          </a:bodyPr>
          <a:lstStyle>
            <a:lvl1pPr algn="l">
              <a:defRPr sz="2400" b="0" spc="0">
                <a:solidFill>
                  <a:schemeClr val="tx1">
                    <a:lumMod val="65000"/>
                    <a:lumOff val="35000"/>
                  </a:schemeClr>
                </a:solidFill>
              </a:defRPr>
            </a:lvl1pPr>
          </a:lstStyle>
          <a:p>
            <a:r>
              <a:rPr lang="en-US" dirty="0"/>
              <a:t>Click to edit Master title style</a:t>
            </a:r>
          </a:p>
        </p:txBody>
      </p:sp>
      <p:sp>
        <p:nvSpPr>
          <p:cNvPr id="3" name="Picture Placeholder 2"/>
          <p:cNvSpPr>
            <a:spLocks noGrp="1" noChangeAspect="1"/>
          </p:cNvSpPr>
          <p:nvPr>
            <p:ph type="pic" idx="1"/>
          </p:nvPr>
        </p:nvSpPr>
        <p:spPr>
          <a:xfrm>
            <a:off x="793004" y="762000"/>
            <a:ext cx="9570195" cy="3640666"/>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793005" y="5443525"/>
            <a:ext cx="9570193" cy="493712"/>
          </a:xfrm>
        </p:spPr>
        <p:txBody>
          <a:bodyPr>
            <a:normAutofit/>
          </a:bodyPr>
          <a:lstStyle>
            <a:lvl1pPr marL="0" indent="0">
              <a:buNone/>
              <a:defRPr sz="16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8" name="Straight Connector 7">
            <a:extLst>
              <a:ext uri="{FF2B5EF4-FFF2-40B4-BE49-F238E27FC236}">
                <a16:creationId xmlns="" xmlns:a16="http://schemas.microsoft.com/office/drawing/2014/main" id="{F346D643-3D40-A544-BA11-C5702B803186}"/>
              </a:ext>
            </a:extLst>
          </p:cNvPr>
          <p:cNvCxnSpPr>
            <a:cxnSpLocks/>
          </p:cNvCxnSpPr>
          <p:nvPr userDrawn="1"/>
        </p:nvCxnSpPr>
        <p:spPr>
          <a:xfrm>
            <a:off x="793005" y="4816208"/>
            <a:ext cx="9570194"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13198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698" y="892627"/>
            <a:ext cx="7720018" cy="3286125"/>
          </a:xfrm>
          <a:prstGeom prst="rect">
            <a:avLst/>
          </a:prstGeom>
        </p:spPr>
        <p:txBody>
          <a:bodyPr/>
          <a:lstStyle>
            <a:lvl1pPr>
              <a:defRPr sz="4800" spc="0"/>
            </a:lvl1pPr>
          </a:lstStyle>
          <a:p>
            <a:r>
              <a:rPr lang="en-US" dirty="0"/>
              <a:t>Click to edit Master title style</a:t>
            </a:r>
          </a:p>
        </p:txBody>
      </p:sp>
      <p:sp>
        <p:nvSpPr>
          <p:cNvPr id="11" name="Text Placeholder 3"/>
          <p:cNvSpPr>
            <a:spLocks noGrp="1"/>
          </p:cNvSpPr>
          <p:nvPr>
            <p:ph type="body" sz="half" idx="14" hasCustomPrompt="1"/>
          </p:nvPr>
        </p:nvSpPr>
        <p:spPr>
          <a:xfrm>
            <a:off x="1289272" y="4401911"/>
            <a:ext cx="7279649" cy="498747"/>
          </a:xfrm>
        </p:spPr>
        <p:txBody>
          <a:bodyPr vert="horz" lIns="91440" tIns="45720" rIns="91440" bIns="45720" rtlCol="0" anchor="t">
            <a:normAutofit/>
          </a:bodyPr>
          <a:lstStyle>
            <a:lvl1pPr marL="0" indent="0">
              <a:buNone/>
              <a:defRPr lang="en-US" sz="18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 QUOTE AUTHOR</a:t>
            </a:r>
          </a:p>
        </p:txBody>
      </p:sp>
      <p:sp>
        <p:nvSpPr>
          <p:cNvPr id="12" name="TextBox 11"/>
          <p:cNvSpPr txBox="1"/>
          <p:nvPr/>
        </p:nvSpPr>
        <p:spPr>
          <a:xfrm>
            <a:off x="411160" y="416081"/>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8976705" y="3431630"/>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8452196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Side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94640" y="1234439"/>
            <a:ext cx="7720018" cy="828041"/>
          </a:xfrm>
          <a:prstGeom prst="rect">
            <a:avLst/>
          </a:prstGeom>
        </p:spPr>
        <p:txBody>
          <a:bodyPr/>
          <a:lstStyle>
            <a:lvl1pPr>
              <a:defRPr sz="4800"/>
            </a:lvl1pPr>
          </a:lstStyle>
          <a:p>
            <a:r>
              <a:rPr lang="en-US" dirty="0"/>
              <a:t>TITLE GOES HERE</a:t>
            </a:r>
          </a:p>
        </p:txBody>
      </p:sp>
      <p:sp>
        <p:nvSpPr>
          <p:cNvPr id="9" name="Text Placeholder 7">
            <a:extLst>
              <a:ext uri="{FF2B5EF4-FFF2-40B4-BE49-F238E27FC236}">
                <a16:creationId xmlns="" xmlns:a16="http://schemas.microsoft.com/office/drawing/2014/main" id="{0C302B9C-2E99-DD43-B6BC-73FCC0BAA519}"/>
              </a:ext>
            </a:extLst>
          </p:cNvPr>
          <p:cNvSpPr>
            <a:spLocks noGrp="1"/>
          </p:cNvSpPr>
          <p:nvPr>
            <p:ph type="body" sz="quarter" idx="12"/>
          </p:nvPr>
        </p:nvSpPr>
        <p:spPr>
          <a:xfrm>
            <a:off x="694640" y="2393632"/>
            <a:ext cx="7720018" cy="2361248"/>
          </a:xfrm>
        </p:spPr>
        <p:txBody>
          <a:bodyPr/>
          <a:lstStyle>
            <a:lvl1pPr marL="0" indent="0">
              <a:buNone/>
              <a:defRPr>
                <a:solidFill>
                  <a:schemeClr val="tx1">
                    <a:lumMod val="65000"/>
                    <a:lumOff val="35000"/>
                  </a:schemeClr>
                </a:solidFill>
                <a:latin typeface="Calibri" panose="020F0502020204030204" pitchFamily="34" charset="0"/>
                <a:cs typeface="Calibri" panose="020F0502020204030204" pitchFamily="34" charset="0"/>
              </a:defRPr>
            </a:lvl1pPr>
          </a:lstStyle>
          <a:p>
            <a:pPr lvl="0"/>
            <a:r>
              <a:rPr lang="en-US" dirty="0"/>
              <a:t>Edit Master text styles</a:t>
            </a:r>
          </a:p>
        </p:txBody>
      </p:sp>
      <p:sp>
        <p:nvSpPr>
          <p:cNvPr id="4" name="Rounded Rectangle 3">
            <a:extLst>
              <a:ext uri="{FF2B5EF4-FFF2-40B4-BE49-F238E27FC236}">
                <a16:creationId xmlns="" xmlns:a16="http://schemas.microsoft.com/office/drawing/2014/main" id="{7F177E7E-7C5D-534C-BCB5-67E15CA69734}"/>
              </a:ext>
            </a:extLst>
          </p:cNvPr>
          <p:cNvSpPr/>
          <p:nvPr userDrawn="1"/>
        </p:nvSpPr>
        <p:spPr>
          <a:xfrm>
            <a:off x="694640" y="4968240"/>
            <a:ext cx="4672017" cy="65024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CALL OUT or CALL TO ACTION can go here</a:t>
            </a:r>
          </a:p>
        </p:txBody>
      </p:sp>
    </p:spTree>
    <p:extLst>
      <p:ext uri="{BB962C8B-B14F-4D97-AF65-F5344CB8AC3E}">
        <p14:creationId xmlns:p14="http://schemas.microsoft.com/office/powerpoint/2010/main" val="24334932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5987" y="2962275"/>
            <a:ext cx="2946866"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16" name="Text Placeholder 3"/>
          <p:cNvSpPr>
            <a:spLocks noGrp="1"/>
          </p:cNvSpPr>
          <p:nvPr>
            <p:ph type="body" sz="half" idx="15"/>
          </p:nvPr>
        </p:nvSpPr>
        <p:spPr>
          <a:xfrm>
            <a:off x="645503" y="3648075"/>
            <a:ext cx="2927350" cy="2381250"/>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76699" y="2962275"/>
            <a:ext cx="2936241"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19" name="Text Placeholder 3"/>
          <p:cNvSpPr>
            <a:spLocks noGrp="1"/>
          </p:cNvSpPr>
          <p:nvPr>
            <p:ph type="body" sz="half" idx="16"/>
          </p:nvPr>
        </p:nvSpPr>
        <p:spPr>
          <a:xfrm>
            <a:off x="3866146" y="3648075"/>
            <a:ext cx="2946794" cy="2381250"/>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17740" y="2962275"/>
            <a:ext cx="2932113"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20" name="Text Placeholder 3"/>
          <p:cNvSpPr>
            <a:spLocks noGrp="1"/>
          </p:cNvSpPr>
          <p:nvPr>
            <p:ph type="body" sz="half" idx="17"/>
          </p:nvPr>
        </p:nvSpPr>
        <p:spPr>
          <a:xfrm>
            <a:off x="7117740" y="3648075"/>
            <a:ext cx="2932113" cy="2381250"/>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a:cxnSpLocks/>
          </p:cNvCxnSpPr>
          <p:nvPr/>
        </p:nvCxnSpPr>
        <p:spPr>
          <a:xfrm>
            <a:off x="3719182" y="3114675"/>
            <a:ext cx="0" cy="291465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a:cxnSpLocks/>
          </p:cNvCxnSpPr>
          <p:nvPr/>
        </p:nvCxnSpPr>
        <p:spPr>
          <a:xfrm>
            <a:off x="6955267" y="3114675"/>
            <a:ext cx="0" cy="291465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5" name="Title 1">
            <a:extLst>
              <a:ext uri="{FF2B5EF4-FFF2-40B4-BE49-F238E27FC236}">
                <a16:creationId xmlns="" xmlns:a16="http://schemas.microsoft.com/office/drawing/2014/main" id="{851FE1CA-4C16-AD45-BD54-500EEF78CC41}"/>
              </a:ext>
            </a:extLst>
          </p:cNvPr>
          <p:cNvSpPr>
            <a:spLocks noGrp="1"/>
          </p:cNvSpPr>
          <p:nvPr>
            <p:ph type="title" hasCustomPrompt="1"/>
          </p:nvPr>
        </p:nvSpPr>
        <p:spPr>
          <a:xfrm>
            <a:off x="388936" y="338418"/>
            <a:ext cx="9660917" cy="985557"/>
          </a:xfrm>
          <a:prstGeom prst="rect">
            <a:avLst/>
          </a:prstGeom>
        </p:spPr>
        <p:txBody>
          <a:bodyPr/>
          <a:lstStyle>
            <a:lvl1pPr>
              <a:defRPr/>
            </a:lvl1pPr>
          </a:lstStyle>
          <a:p>
            <a:r>
              <a:rPr lang="en-US" dirty="0"/>
              <a:t>SLIDE TITLE GOES HERE</a:t>
            </a:r>
          </a:p>
        </p:txBody>
      </p:sp>
      <p:sp>
        <p:nvSpPr>
          <p:cNvPr id="22" name="Oval 21">
            <a:extLst>
              <a:ext uri="{FF2B5EF4-FFF2-40B4-BE49-F238E27FC236}">
                <a16:creationId xmlns="" xmlns:a16="http://schemas.microsoft.com/office/drawing/2014/main" id="{69525150-06D1-F64E-A049-783F7E29F5F6}"/>
              </a:ext>
            </a:extLst>
          </p:cNvPr>
          <p:cNvSpPr/>
          <p:nvPr userDrawn="1"/>
        </p:nvSpPr>
        <p:spPr>
          <a:xfrm>
            <a:off x="721237" y="1633537"/>
            <a:ext cx="1266825" cy="1266825"/>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 xmlns:a16="http://schemas.microsoft.com/office/drawing/2014/main" id="{AAE72322-60BD-2643-8938-E19617DB5104}"/>
              </a:ext>
            </a:extLst>
          </p:cNvPr>
          <p:cNvSpPr/>
          <p:nvPr userDrawn="1"/>
        </p:nvSpPr>
        <p:spPr>
          <a:xfrm>
            <a:off x="3971949" y="1633537"/>
            <a:ext cx="1266825" cy="1266825"/>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 xmlns:a16="http://schemas.microsoft.com/office/drawing/2014/main" id="{90C76404-DA09-8443-9D3C-1696077594EF}"/>
              </a:ext>
            </a:extLst>
          </p:cNvPr>
          <p:cNvSpPr/>
          <p:nvPr userDrawn="1"/>
        </p:nvSpPr>
        <p:spPr>
          <a:xfrm>
            <a:off x="7212990" y="1633537"/>
            <a:ext cx="1266825" cy="1266825"/>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75987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 Picture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52463" y="3641349"/>
            <a:ext cx="2940050"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29" name="Picture Placeholder 2"/>
          <p:cNvSpPr>
            <a:spLocks noGrp="1" noChangeAspect="1"/>
          </p:cNvSpPr>
          <p:nvPr>
            <p:ph type="pic" idx="15"/>
          </p:nvPr>
        </p:nvSpPr>
        <p:spPr>
          <a:xfrm>
            <a:off x="652463" y="1819275"/>
            <a:ext cx="2940050" cy="1524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217611"/>
            <a:ext cx="2940050" cy="1487865"/>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3641349"/>
            <a:ext cx="2930525"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30" name="Picture Placeholder 2"/>
          <p:cNvSpPr>
            <a:spLocks noGrp="1" noChangeAspect="1"/>
          </p:cNvSpPr>
          <p:nvPr>
            <p:ph type="pic" idx="21"/>
          </p:nvPr>
        </p:nvSpPr>
        <p:spPr>
          <a:xfrm>
            <a:off x="3889374" y="1819275"/>
            <a:ext cx="2930525" cy="1524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217610"/>
            <a:ext cx="2934406" cy="1487865"/>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3641349"/>
            <a:ext cx="2932113"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31" name="Picture Placeholder 2"/>
          <p:cNvSpPr>
            <a:spLocks noGrp="1" noChangeAspect="1"/>
          </p:cNvSpPr>
          <p:nvPr>
            <p:ph type="pic" idx="22"/>
          </p:nvPr>
        </p:nvSpPr>
        <p:spPr>
          <a:xfrm>
            <a:off x="7124699" y="1819275"/>
            <a:ext cx="2932113" cy="1524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217608"/>
            <a:ext cx="2935997" cy="1487865"/>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1743075"/>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1743075"/>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 xmlns:a16="http://schemas.microsoft.com/office/drawing/2014/main" id="{F638FCE4-00A7-BB4E-98EC-AB681132F6D2}"/>
              </a:ext>
            </a:extLst>
          </p:cNvPr>
          <p:cNvSpPr>
            <a:spLocks noGrp="1"/>
          </p:cNvSpPr>
          <p:nvPr>
            <p:ph type="title" hasCustomPrompt="1"/>
          </p:nvPr>
        </p:nvSpPr>
        <p:spPr>
          <a:xfrm>
            <a:off x="388936" y="338418"/>
            <a:ext cx="9660917" cy="985557"/>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25824634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55996" y="2587004"/>
            <a:ext cx="8825658" cy="1683992"/>
          </a:xfrm>
          <a:prstGeom prst="rect">
            <a:avLst/>
          </a:prstGeom>
        </p:spPr>
        <p:txBody>
          <a:bodyPr anchor="t" anchorCtr="0"/>
          <a:lstStyle>
            <a:lvl1pPr algn="ctr">
              <a:defRPr sz="9600">
                <a:solidFill>
                  <a:schemeClr val="bg1"/>
                </a:solidFill>
              </a:defRPr>
            </a:lvl1pPr>
          </a:lstStyle>
          <a:p>
            <a:r>
              <a:rPr lang="en-US" dirty="0"/>
              <a:t>THANK YOU!</a:t>
            </a:r>
          </a:p>
        </p:txBody>
      </p:sp>
      <p:cxnSp>
        <p:nvCxnSpPr>
          <p:cNvPr id="14" name="Straight Connector 13">
            <a:extLst>
              <a:ext uri="{FF2B5EF4-FFF2-40B4-BE49-F238E27FC236}">
                <a16:creationId xmlns="" xmlns:a16="http://schemas.microsoft.com/office/drawing/2014/main" id="{E7AB3F4A-6E4A-9441-A32E-6DB59118411A}"/>
              </a:ext>
            </a:extLst>
          </p:cNvPr>
          <p:cNvCxnSpPr>
            <a:cxnSpLocks/>
          </p:cNvCxnSpPr>
          <p:nvPr userDrawn="1"/>
        </p:nvCxnSpPr>
        <p:spPr>
          <a:xfrm>
            <a:off x="5443866" y="4568659"/>
            <a:ext cx="1249917" cy="0"/>
          </a:xfrm>
          <a:prstGeom prst="line">
            <a:avLst/>
          </a:prstGeom>
          <a:ln w="50800" cap="sq">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 xmlns:a16="http://schemas.microsoft.com/office/drawing/2014/main" id="{A7502509-4FE6-E24C-AA96-C740FC421C24}"/>
              </a:ext>
            </a:extLst>
          </p:cNvPr>
          <p:cNvSpPr/>
          <p:nvPr userDrawn="1"/>
        </p:nvSpPr>
        <p:spPr>
          <a:xfrm>
            <a:off x="5737781" y="0"/>
            <a:ext cx="685800" cy="1143000"/>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15" name="Picture 14">
            <a:extLst>
              <a:ext uri="{FF2B5EF4-FFF2-40B4-BE49-F238E27FC236}">
                <a16:creationId xmlns="" xmlns:a16="http://schemas.microsoft.com/office/drawing/2014/main" id="{87B1010D-DEFC-A24B-9C13-2017C9E2029E}"/>
              </a:ext>
            </a:extLst>
          </p:cNvPr>
          <p:cNvPicPr>
            <a:picLocks noChangeAspect="1"/>
          </p:cNvPicPr>
          <p:nvPr userDrawn="1"/>
        </p:nvPicPr>
        <p:blipFill>
          <a:blip r:embed="rId2"/>
          <a:stretch>
            <a:fillRect/>
          </a:stretch>
        </p:blipFill>
        <p:spPr>
          <a:xfrm>
            <a:off x="5872517" y="480150"/>
            <a:ext cx="416327" cy="526086"/>
          </a:xfrm>
          <a:prstGeom prst="rect">
            <a:avLst/>
          </a:prstGeom>
        </p:spPr>
      </p:pic>
    </p:spTree>
    <p:extLst>
      <p:ext uri="{BB962C8B-B14F-4D97-AF65-F5344CB8AC3E}">
        <p14:creationId xmlns:p14="http://schemas.microsoft.com/office/powerpoint/2010/main" val="2415640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55996" y="2038198"/>
            <a:ext cx="8825658" cy="2619548"/>
          </a:xfrm>
          <a:prstGeom prst="rect">
            <a:avLst/>
          </a:prstGeom>
        </p:spPr>
        <p:txBody>
          <a:bodyPr anchor="t" anchorCtr="0"/>
          <a:lstStyle>
            <a:lvl1pPr algn="ctr">
              <a:defRPr sz="7200">
                <a:solidFill>
                  <a:schemeClr val="bg1"/>
                </a:solidFill>
              </a:defRPr>
            </a:lvl1pPr>
          </a:lstStyle>
          <a:p>
            <a:r>
              <a:rPr lang="en-US" dirty="0"/>
              <a:t>SECTION</a:t>
            </a:r>
            <a:br>
              <a:rPr lang="en-US" dirty="0"/>
            </a:br>
            <a:r>
              <a:rPr lang="en-US" dirty="0"/>
              <a:t>TITLE</a:t>
            </a:r>
          </a:p>
        </p:txBody>
      </p:sp>
      <p:sp>
        <p:nvSpPr>
          <p:cNvPr id="3" name="Subtitle 2"/>
          <p:cNvSpPr>
            <a:spLocks noGrp="1"/>
          </p:cNvSpPr>
          <p:nvPr>
            <p:ph type="subTitle" idx="1"/>
          </p:nvPr>
        </p:nvSpPr>
        <p:spPr>
          <a:xfrm>
            <a:off x="1655996" y="5061770"/>
            <a:ext cx="8825658" cy="646390"/>
          </a:xfrm>
        </p:spPr>
        <p:txBody>
          <a:bodyPr anchor="t"/>
          <a:lstStyle>
            <a:lvl1pPr marL="0" indent="0" algn="ctr">
              <a:buNone/>
              <a:defRPr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cxnSp>
        <p:nvCxnSpPr>
          <p:cNvPr id="14" name="Straight Connector 13">
            <a:extLst>
              <a:ext uri="{FF2B5EF4-FFF2-40B4-BE49-F238E27FC236}">
                <a16:creationId xmlns="" xmlns:a16="http://schemas.microsoft.com/office/drawing/2014/main" id="{E7AB3F4A-6E4A-9441-A32E-6DB59118411A}"/>
              </a:ext>
            </a:extLst>
          </p:cNvPr>
          <p:cNvCxnSpPr>
            <a:cxnSpLocks/>
          </p:cNvCxnSpPr>
          <p:nvPr userDrawn="1"/>
        </p:nvCxnSpPr>
        <p:spPr>
          <a:xfrm>
            <a:off x="5443866" y="4693486"/>
            <a:ext cx="1249917" cy="0"/>
          </a:xfrm>
          <a:prstGeom prst="line">
            <a:avLst/>
          </a:prstGeom>
          <a:ln w="50800" cap="sq">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 xmlns:a16="http://schemas.microsoft.com/office/drawing/2014/main" id="{9FBE9B87-5D1F-E94B-B539-EC11664BD536}"/>
              </a:ext>
            </a:extLst>
          </p:cNvPr>
          <p:cNvSpPr/>
          <p:nvPr userDrawn="1"/>
        </p:nvSpPr>
        <p:spPr>
          <a:xfrm>
            <a:off x="5737781" y="0"/>
            <a:ext cx="685800" cy="1143000"/>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10" name="Picture 9">
            <a:extLst>
              <a:ext uri="{FF2B5EF4-FFF2-40B4-BE49-F238E27FC236}">
                <a16:creationId xmlns="" xmlns:a16="http://schemas.microsoft.com/office/drawing/2014/main" id="{F5CA907F-9252-0B49-807C-E526EE69491B}"/>
              </a:ext>
            </a:extLst>
          </p:cNvPr>
          <p:cNvPicPr>
            <a:picLocks noChangeAspect="1"/>
          </p:cNvPicPr>
          <p:nvPr userDrawn="1"/>
        </p:nvPicPr>
        <p:blipFill>
          <a:blip r:embed="rId2"/>
          <a:stretch>
            <a:fillRect/>
          </a:stretch>
        </p:blipFill>
        <p:spPr>
          <a:xfrm>
            <a:off x="5872517" y="480150"/>
            <a:ext cx="416327" cy="526086"/>
          </a:xfrm>
          <a:prstGeom prst="rect">
            <a:avLst/>
          </a:prstGeom>
        </p:spPr>
      </p:pic>
    </p:spTree>
    <p:extLst>
      <p:ext uri="{BB962C8B-B14F-4D97-AF65-F5344CB8AC3E}">
        <p14:creationId xmlns:p14="http://schemas.microsoft.com/office/powerpoint/2010/main" val="1044026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88936" y="338418"/>
            <a:ext cx="9660917" cy="985557"/>
          </a:xfrm>
          <a:prstGeom prst="rect">
            <a:avLst/>
          </a:prstGeom>
        </p:spPr>
        <p:txBody>
          <a:bodyPr/>
          <a:lstStyle>
            <a:lvl1pPr>
              <a:defRPr spc="300"/>
            </a:lvl1pPr>
          </a:lstStyle>
          <a:p>
            <a:r>
              <a:rPr lang="en-US" dirty="0"/>
              <a:t>SLIDE TITLE GOES HERE</a:t>
            </a:r>
          </a:p>
        </p:txBody>
      </p:sp>
      <p:sp>
        <p:nvSpPr>
          <p:cNvPr id="3" name="Content Placeholder 2"/>
          <p:cNvSpPr>
            <a:spLocks noGrp="1"/>
          </p:cNvSpPr>
          <p:nvPr>
            <p:ph idx="1"/>
          </p:nvPr>
        </p:nvSpPr>
        <p:spPr>
          <a:xfrm>
            <a:off x="388935" y="1590675"/>
            <a:ext cx="9660917" cy="4195481"/>
          </a:xfrm>
        </p:spPr>
        <p:txBody>
          <a:bodyPr/>
          <a:lstStyle>
            <a:lvl1pPr>
              <a:defRPr b="0" i="0">
                <a:solidFill>
                  <a:schemeClr val="tx1">
                    <a:lumMod val="65000"/>
                    <a:lumOff val="35000"/>
                  </a:schemeClr>
                </a:solidFill>
                <a:latin typeface="Calibri" panose="020F0502020204030204" pitchFamily="34" charset="0"/>
                <a:cs typeface="Calibri" panose="020F0502020204030204" pitchFamily="34" charset="0"/>
              </a:defRPr>
            </a:lvl1pPr>
            <a:lvl2pPr>
              <a:defRPr b="0" i="0">
                <a:solidFill>
                  <a:schemeClr val="tx1">
                    <a:lumMod val="65000"/>
                    <a:lumOff val="35000"/>
                  </a:schemeClr>
                </a:solidFill>
                <a:latin typeface="Calibri" panose="020F0502020204030204" pitchFamily="34" charset="0"/>
                <a:cs typeface="Calibri" panose="020F0502020204030204" pitchFamily="34" charset="0"/>
              </a:defRPr>
            </a:lvl2pPr>
            <a:lvl3pPr>
              <a:defRPr b="0" i="0">
                <a:solidFill>
                  <a:schemeClr val="tx1">
                    <a:lumMod val="65000"/>
                    <a:lumOff val="35000"/>
                  </a:schemeClr>
                </a:solidFill>
                <a:latin typeface="Calibri" panose="020F0502020204030204" pitchFamily="34" charset="0"/>
                <a:cs typeface="Calibri" panose="020F0502020204030204" pitchFamily="34" charset="0"/>
              </a:defRPr>
            </a:lvl3pPr>
            <a:lvl4pPr>
              <a:defRPr b="0" i="0">
                <a:solidFill>
                  <a:schemeClr val="tx1">
                    <a:lumMod val="65000"/>
                    <a:lumOff val="35000"/>
                  </a:schemeClr>
                </a:solidFill>
                <a:latin typeface="Calibri" panose="020F0502020204030204" pitchFamily="34" charset="0"/>
                <a:cs typeface="Calibri" panose="020F0502020204030204" pitchFamily="34" charset="0"/>
              </a:defRPr>
            </a:lvl4pPr>
            <a:lvl5pPr>
              <a:defRPr b="0" i="0">
                <a:solidFill>
                  <a:schemeClr val="tx1">
                    <a:lumMod val="65000"/>
                    <a:lumOff val="35000"/>
                  </a:schemeClr>
                </a:solidFill>
                <a:latin typeface="Calibri" panose="020F0502020204030204" pitchFamily="34" charset="0"/>
                <a:cs typeface="Calibri" panose="020F050202020403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0618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88936" y="1603375"/>
            <a:ext cx="4396339" cy="4195763"/>
          </a:xfrm>
        </p:spPr>
        <p:txBody>
          <a:bodyPr>
            <a:normAutofit/>
          </a:bodyPr>
          <a:lstStyle>
            <a:lvl1pPr>
              <a:defRPr sz="1800">
                <a:solidFill>
                  <a:schemeClr val="tx1">
                    <a:lumMod val="65000"/>
                    <a:lumOff val="35000"/>
                  </a:schemeClr>
                </a:solidFill>
                <a:latin typeface="Calibri" panose="020F0502020204030204" pitchFamily="34" charset="0"/>
                <a:cs typeface="Calibri" panose="020F0502020204030204" pitchFamily="34" charset="0"/>
              </a:defRPr>
            </a:lvl1pPr>
            <a:lvl2pPr>
              <a:defRPr sz="1600">
                <a:solidFill>
                  <a:schemeClr val="tx1">
                    <a:lumMod val="65000"/>
                    <a:lumOff val="35000"/>
                  </a:schemeClr>
                </a:solidFill>
                <a:latin typeface="Calibri" panose="020F0502020204030204" pitchFamily="34" charset="0"/>
                <a:cs typeface="Calibri" panose="020F0502020204030204" pitchFamily="34" charset="0"/>
              </a:defRPr>
            </a:lvl2pPr>
            <a:lvl3pPr>
              <a:defRPr sz="1400">
                <a:solidFill>
                  <a:schemeClr val="tx1">
                    <a:lumMod val="65000"/>
                    <a:lumOff val="35000"/>
                  </a:schemeClr>
                </a:solidFill>
                <a:latin typeface="Calibri" panose="020F0502020204030204" pitchFamily="34" charset="0"/>
                <a:cs typeface="Calibri" panose="020F0502020204030204" pitchFamily="34" charset="0"/>
              </a:defRPr>
            </a:lvl3pPr>
            <a:lvl4pPr>
              <a:defRPr sz="1200">
                <a:solidFill>
                  <a:schemeClr val="tx1">
                    <a:lumMod val="65000"/>
                    <a:lumOff val="35000"/>
                  </a:schemeClr>
                </a:solidFill>
                <a:latin typeface="Calibri" panose="020F0502020204030204" pitchFamily="34" charset="0"/>
                <a:cs typeface="Calibri" panose="020F0502020204030204" pitchFamily="34" charset="0"/>
              </a:defRPr>
            </a:lvl4pPr>
            <a:lvl5pPr>
              <a:defRPr sz="1200">
                <a:solidFill>
                  <a:schemeClr val="tx1">
                    <a:lumMod val="65000"/>
                    <a:lumOff val="35000"/>
                  </a:schemeClr>
                </a:solidFill>
                <a:latin typeface="Calibri" panose="020F0502020204030204" pitchFamily="34" charset="0"/>
                <a:cs typeface="Calibri" panose="020F0502020204030204" pitchFamily="34" charset="0"/>
              </a:defRPr>
            </a:lvl5pPr>
            <a:lvl6pPr>
              <a:defRPr sz="1200"/>
            </a:lvl6pPr>
            <a:lvl7pPr>
              <a:defRPr sz="1200"/>
            </a:lvl7pPr>
            <a:lvl8pPr>
              <a:defRPr sz="1200"/>
            </a:lvl8pPr>
            <a:lvl9pPr>
              <a:defRPr sz="12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940117" y="1598892"/>
            <a:ext cx="4396341" cy="4200245"/>
          </a:xfrm>
        </p:spPr>
        <p:txBody>
          <a:bodyPr>
            <a:normAutofit/>
          </a:bodyPr>
          <a:lstStyle>
            <a:lvl1pPr>
              <a:defRPr sz="1800">
                <a:solidFill>
                  <a:schemeClr val="tx1">
                    <a:lumMod val="65000"/>
                    <a:lumOff val="35000"/>
                  </a:schemeClr>
                </a:solidFill>
                <a:latin typeface="Calibri" panose="020F0502020204030204" pitchFamily="34" charset="0"/>
                <a:cs typeface="Calibri" panose="020F0502020204030204" pitchFamily="34" charset="0"/>
              </a:defRPr>
            </a:lvl1pPr>
            <a:lvl2pPr>
              <a:defRPr sz="1600">
                <a:solidFill>
                  <a:schemeClr val="tx1">
                    <a:lumMod val="65000"/>
                    <a:lumOff val="35000"/>
                  </a:schemeClr>
                </a:solidFill>
                <a:latin typeface="Calibri" panose="020F0502020204030204" pitchFamily="34" charset="0"/>
                <a:cs typeface="Calibri" panose="020F0502020204030204" pitchFamily="34" charset="0"/>
              </a:defRPr>
            </a:lvl2pPr>
            <a:lvl3pPr>
              <a:defRPr sz="1400">
                <a:solidFill>
                  <a:schemeClr val="tx1">
                    <a:lumMod val="65000"/>
                    <a:lumOff val="35000"/>
                  </a:schemeClr>
                </a:solidFill>
                <a:latin typeface="Calibri" panose="020F0502020204030204" pitchFamily="34" charset="0"/>
                <a:cs typeface="Calibri" panose="020F0502020204030204" pitchFamily="34" charset="0"/>
              </a:defRPr>
            </a:lvl3pPr>
            <a:lvl4pPr>
              <a:defRPr sz="1200">
                <a:solidFill>
                  <a:schemeClr val="tx1">
                    <a:lumMod val="65000"/>
                    <a:lumOff val="35000"/>
                  </a:schemeClr>
                </a:solidFill>
                <a:latin typeface="Calibri" panose="020F0502020204030204" pitchFamily="34" charset="0"/>
                <a:cs typeface="Calibri" panose="020F0502020204030204" pitchFamily="34" charset="0"/>
              </a:defRPr>
            </a:lvl4pPr>
            <a:lvl5pPr>
              <a:defRPr sz="1200">
                <a:solidFill>
                  <a:schemeClr val="tx1">
                    <a:lumMod val="65000"/>
                    <a:lumOff val="35000"/>
                  </a:schemeClr>
                </a:solidFill>
                <a:latin typeface="Calibri" panose="020F0502020204030204" pitchFamily="34" charset="0"/>
                <a:cs typeface="Calibri" panose="020F0502020204030204" pitchFamily="34" charset="0"/>
              </a:defRPr>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a:extLst>
              <a:ext uri="{FF2B5EF4-FFF2-40B4-BE49-F238E27FC236}">
                <a16:creationId xmlns="" xmlns:a16="http://schemas.microsoft.com/office/drawing/2014/main" id="{95FE8E80-A07B-124F-8B4E-82E6530FB6C5}"/>
              </a:ext>
            </a:extLst>
          </p:cNvPr>
          <p:cNvSpPr>
            <a:spLocks noGrp="1"/>
          </p:cNvSpPr>
          <p:nvPr>
            <p:ph type="title" hasCustomPrompt="1"/>
          </p:nvPr>
        </p:nvSpPr>
        <p:spPr>
          <a:xfrm>
            <a:off x="388936" y="338418"/>
            <a:ext cx="9660917" cy="985557"/>
          </a:xfrm>
          <a:prstGeom prst="rect">
            <a:avLst/>
          </a:prstGeom>
        </p:spPr>
        <p:txBody>
          <a:bodyPr/>
          <a:lstStyle>
            <a:lvl1pPr>
              <a:defRPr spc="300"/>
            </a:lvl1pPr>
          </a:lstStyle>
          <a:p>
            <a:r>
              <a:rPr lang="en-US" dirty="0"/>
              <a:t>SLIDE TITLE GOES HERE</a:t>
            </a:r>
          </a:p>
        </p:txBody>
      </p:sp>
    </p:spTree>
    <p:extLst>
      <p:ext uri="{BB962C8B-B14F-4D97-AF65-F5344CB8AC3E}">
        <p14:creationId xmlns:p14="http://schemas.microsoft.com/office/powerpoint/2010/main" val="2270334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388937" y="1591728"/>
            <a:ext cx="4396338"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COLUMN TITLE</a:t>
            </a:r>
          </a:p>
        </p:txBody>
      </p:sp>
      <p:sp>
        <p:nvSpPr>
          <p:cNvPr id="4" name="Content Placeholder 3"/>
          <p:cNvSpPr>
            <a:spLocks noGrp="1"/>
          </p:cNvSpPr>
          <p:nvPr>
            <p:ph sz="half" idx="2"/>
          </p:nvPr>
        </p:nvSpPr>
        <p:spPr>
          <a:xfrm>
            <a:off x="388936" y="2201328"/>
            <a:ext cx="4396339" cy="3741738"/>
          </a:xfrm>
        </p:spPr>
        <p:txBody>
          <a:bodyPr>
            <a:normAutofit/>
          </a:bodyPr>
          <a:lstStyle>
            <a:lvl1pPr>
              <a:defRPr sz="1800">
                <a:solidFill>
                  <a:schemeClr val="tx1">
                    <a:lumMod val="65000"/>
                    <a:lumOff val="35000"/>
                  </a:schemeClr>
                </a:solidFill>
                <a:latin typeface="Calibri" panose="020F0502020204030204" pitchFamily="34" charset="0"/>
                <a:cs typeface="Calibri" panose="020F0502020204030204" pitchFamily="34" charset="0"/>
              </a:defRPr>
            </a:lvl1pPr>
            <a:lvl2pPr>
              <a:defRPr sz="1600">
                <a:solidFill>
                  <a:schemeClr val="tx1">
                    <a:lumMod val="65000"/>
                    <a:lumOff val="35000"/>
                  </a:schemeClr>
                </a:solidFill>
                <a:latin typeface="Calibri" panose="020F0502020204030204" pitchFamily="34" charset="0"/>
                <a:cs typeface="Calibri" panose="020F0502020204030204" pitchFamily="34" charset="0"/>
              </a:defRPr>
            </a:lvl2pPr>
            <a:lvl3pPr>
              <a:defRPr sz="1400">
                <a:solidFill>
                  <a:schemeClr val="tx1">
                    <a:lumMod val="65000"/>
                    <a:lumOff val="35000"/>
                  </a:schemeClr>
                </a:solidFill>
                <a:latin typeface="Calibri" panose="020F0502020204030204" pitchFamily="34" charset="0"/>
                <a:cs typeface="Calibri" panose="020F0502020204030204" pitchFamily="34" charset="0"/>
              </a:defRPr>
            </a:lvl3pPr>
            <a:lvl4pPr>
              <a:defRPr sz="1200">
                <a:solidFill>
                  <a:schemeClr val="tx1">
                    <a:lumMod val="65000"/>
                    <a:lumOff val="35000"/>
                  </a:schemeClr>
                </a:solidFill>
                <a:latin typeface="Calibri" panose="020F0502020204030204" pitchFamily="34" charset="0"/>
                <a:cs typeface="Calibri" panose="020F0502020204030204" pitchFamily="34" charset="0"/>
              </a:defRPr>
            </a:lvl4pPr>
            <a:lvl5pPr>
              <a:defRPr sz="1200">
                <a:solidFill>
                  <a:schemeClr val="tx1">
                    <a:lumMod val="65000"/>
                    <a:lumOff val="35000"/>
                  </a:schemeClr>
                </a:solidFill>
                <a:latin typeface="Calibri" panose="020F0502020204030204" pitchFamily="34" charset="0"/>
                <a:cs typeface="Calibri" panose="020F0502020204030204" pitchFamily="34" charset="0"/>
              </a:defRPr>
            </a:lvl5pPr>
            <a:lvl6pPr>
              <a:defRPr sz="1200"/>
            </a:lvl6pPr>
            <a:lvl7pPr>
              <a:defRPr sz="1200"/>
            </a:lvl7pPr>
            <a:lvl8pPr>
              <a:defRPr sz="1200"/>
            </a:lvl8pPr>
            <a:lvl9pPr>
              <a:defRPr sz="12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4940119" y="1591728"/>
            <a:ext cx="4396339"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COLUMN TITLE</a:t>
            </a:r>
          </a:p>
        </p:txBody>
      </p:sp>
      <p:sp>
        <p:nvSpPr>
          <p:cNvPr id="6" name="Content Placeholder 5"/>
          <p:cNvSpPr>
            <a:spLocks noGrp="1"/>
          </p:cNvSpPr>
          <p:nvPr>
            <p:ph sz="quarter" idx="4"/>
          </p:nvPr>
        </p:nvSpPr>
        <p:spPr>
          <a:xfrm>
            <a:off x="4940119" y="2201328"/>
            <a:ext cx="4396339" cy="3741738"/>
          </a:xfrm>
        </p:spPr>
        <p:txBody>
          <a:bodyPr>
            <a:normAutofit/>
          </a:bodyPr>
          <a:lstStyle>
            <a:lvl1pPr>
              <a:defRPr sz="1800">
                <a:solidFill>
                  <a:schemeClr val="tx1">
                    <a:lumMod val="65000"/>
                    <a:lumOff val="35000"/>
                  </a:schemeClr>
                </a:solidFill>
                <a:latin typeface="Calibri" panose="020F0502020204030204" pitchFamily="34" charset="0"/>
                <a:cs typeface="Calibri" panose="020F0502020204030204" pitchFamily="34" charset="0"/>
              </a:defRPr>
            </a:lvl1pPr>
            <a:lvl2pPr>
              <a:defRPr sz="1600">
                <a:solidFill>
                  <a:schemeClr val="tx1">
                    <a:lumMod val="65000"/>
                    <a:lumOff val="35000"/>
                  </a:schemeClr>
                </a:solidFill>
                <a:latin typeface="Calibri" panose="020F0502020204030204" pitchFamily="34" charset="0"/>
                <a:cs typeface="Calibri" panose="020F0502020204030204" pitchFamily="34" charset="0"/>
              </a:defRPr>
            </a:lvl2pPr>
            <a:lvl3pPr>
              <a:defRPr sz="1400">
                <a:solidFill>
                  <a:schemeClr val="tx1">
                    <a:lumMod val="65000"/>
                    <a:lumOff val="35000"/>
                  </a:schemeClr>
                </a:solidFill>
                <a:latin typeface="Calibri" panose="020F0502020204030204" pitchFamily="34" charset="0"/>
                <a:cs typeface="Calibri" panose="020F0502020204030204" pitchFamily="34" charset="0"/>
              </a:defRPr>
            </a:lvl3pPr>
            <a:lvl4pPr>
              <a:defRPr sz="1200">
                <a:solidFill>
                  <a:schemeClr val="tx1">
                    <a:lumMod val="65000"/>
                    <a:lumOff val="35000"/>
                  </a:schemeClr>
                </a:solidFill>
                <a:latin typeface="Calibri" panose="020F0502020204030204" pitchFamily="34" charset="0"/>
                <a:cs typeface="Calibri" panose="020F0502020204030204" pitchFamily="34" charset="0"/>
              </a:defRPr>
            </a:lvl4pPr>
            <a:lvl5pPr>
              <a:defRPr sz="1200">
                <a:solidFill>
                  <a:schemeClr val="tx1">
                    <a:lumMod val="65000"/>
                    <a:lumOff val="35000"/>
                  </a:schemeClr>
                </a:solidFill>
                <a:latin typeface="Calibri" panose="020F0502020204030204" pitchFamily="34" charset="0"/>
                <a:cs typeface="Calibri" panose="020F0502020204030204" pitchFamily="34" charset="0"/>
              </a:defRPr>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1">
            <a:extLst>
              <a:ext uri="{FF2B5EF4-FFF2-40B4-BE49-F238E27FC236}">
                <a16:creationId xmlns="" xmlns:a16="http://schemas.microsoft.com/office/drawing/2014/main" id="{C2995212-60D7-124F-84AF-E046C34359A1}"/>
              </a:ext>
            </a:extLst>
          </p:cNvPr>
          <p:cNvSpPr>
            <a:spLocks noGrp="1"/>
          </p:cNvSpPr>
          <p:nvPr>
            <p:ph type="title" hasCustomPrompt="1"/>
          </p:nvPr>
        </p:nvSpPr>
        <p:spPr>
          <a:xfrm>
            <a:off x="388936" y="338418"/>
            <a:ext cx="9660917" cy="985557"/>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3090609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Title 1">
            <a:extLst>
              <a:ext uri="{FF2B5EF4-FFF2-40B4-BE49-F238E27FC236}">
                <a16:creationId xmlns="" xmlns:a16="http://schemas.microsoft.com/office/drawing/2014/main" id="{D9E1E285-0B80-5340-9ABB-2C68583FF347}"/>
              </a:ext>
            </a:extLst>
          </p:cNvPr>
          <p:cNvSpPr>
            <a:spLocks noGrp="1"/>
          </p:cNvSpPr>
          <p:nvPr>
            <p:ph type="title" hasCustomPrompt="1"/>
          </p:nvPr>
        </p:nvSpPr>
        <p:spPr>
          <a:xfrm>
            <a:off x="388936" y="338418"/>
            <a:ext cx="9660917" cy="985557"/>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2068385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ull Photo">
    <p:spTree>
      <p:nvGrpSpPr>
        <p:cNvPr id="1" name=""/>
        <p:cNvGrpSpPr/>
        <p:nvPr/>
      </p:nvGrpSpPr>
      <p:grpSpPr>
        <a:xfrm>
          <a:off x="0" y="0"/>
          <a:ext cx="0" cy="0"/>
          <a:chOff x="0" y="0"/>
          <a:chExt cx="0" cy="0"/>
        </a:xfrm>
      </p:grpSpPr>
      <p:pic>
        <p:nvPicPr>
          <p:cNvPr id="15" name="Picture 14">
            <a:extLst>
              <a:ext uri="{FF2B5EF4-FFF2-40B4-BE49-F238E27FC236}">
                <a16:creationId xmlns="" xmlns:a16="http://schemas.microsoft.com/office/drawing/2014/main" id="{6FB98250-ACD1-DE4E-85CA-777ABF4856B1}"/>
              </a:ext>
            </a:extLst>
          </p:cNvPr>
          <p:cNvPicPr>
            <a:picLocks noChangeAspect="1"/>
          </p:cNvPicPr>
          <p:nvPr userDrawn="1"/>
        </p:nvPicPr>
        <p:blipFill>
          <a:blip r:embed="rId2">
            <a:alphaModFix/>
          </a:blip>
          <a:stretch>
            <a:fillRect/>
          </a:stretch>
        </p:blipFill>
        <p:spPr>
          <a:xfrm>
            <a:off x="0" y="0"/>
            <a:ext cx="12192000" cy="6858000"/>
          </a:xfrm>
          <a:prstGeom prst="rect">
            <a:avLst/>
          </a:prstGeom>
        </p:spPr>
      </p:pic>
      <p:sp>
        <p:nvSpPr>
          <p:cNvPr id="17" name="Rectangle 16">
            <a:extLst>
              <a:ext uri="{FF2B5EF4-FFF2-40B4-BE49-F238E27FC236}">
                <a16:creationId xmlns="" xmlns:a16="http://schemas.microsoft.com/office/drawing/2014/main" id="{B8A91DCF-34C5-524F-89F9-D8A7D493EE35}"/>
              </a:ext>
            </a:extLst>
          </p:cNvPr>
          <p:cNvSpPr/>
          <p:nvPr userDrawn="1"/>
        </p:nvSpPr>
        <p:spPr>
          <a:xfrm>
            <a:off x="0" y="0"/>
            <a:ext cx="12191999" cy="685800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4"/>
              </a:solidFill>
            </a:endParaRPr>
          </a:p>
        </p:txBody>
      </p:sp>
      <p:sp>
        <p:nvSpPr>
          <p:cNvPr id="8" name="Text Placeholder 7">
            <a:extLst>
              <a:ext uri="{FF2B5EF4-FFF2-40B4-BE49-F238E27FC236}">
                <a16:creationId xmlns="" xmlns:a16="http://schemas.microsoft.com/office/drawing/2014/main" id="{96480ECF-DB9F-8D4C-8BFC-CA6818AE3637}"/>
              </a:ext>
            </a:extLst>
          </p:cNvPr>
          <p:cNvSpPr>
            <a:spLocks noGrp="1"/>
          </p:cNvSpPr>
          <p:nvPr>
            <p:ph type="body" sz="quarter" idx="12"/>
          </p:nvPr>
        </p:nvSpPr>
        <p:spPr>
          <a:xfrm>
            <a:off x="923925" y="4057650"/>
            <a:ext cx="7534275" cy="1095375"/>
          </a:xfrm>
        </p:spPr>
        <p:txBody>
          <a:bodyPr/>
          <a:lstStyle>
            <a:lvl1pPr marL="0" indent="0">
              <a:buNone/>
              <a:defRPr>
                <a:solidFill>
                  <a:schemeClr val="bg1"/>
                </a:solidFill>
              </a:defRPr>
            </a:lvl1pPr>
          </a:lstStyle>
          <a:p>
            <a:pPr lvl="0"/>
            <a:r>
              <a:rPr lang="en-US" dirty="0"/>
              <a:t>Edit Master text styles</a:t>
            </a:r>
          </a:p>
        </p:txBody>
      </p:sp>
      <p:sp>
        <p:nvSpPr>
          <p:cNvPr id="9" name="Title 1">
            <a:extLst>
              <a:ext uri="{FF2B5EF4-FFF2-40B4-BE49-F238E27FC236}">
                <a16:creationId xmlns="" xmlns:a16="http://schemas.microsoft.com/office/drawing/2014/main" id="{727332C8-FE29-2A4E-A971-D3E4D2F72B70}"/>
              </a:ext>
            </a:extLst>
          </p:cNvPr>
          <p:cNvSpPr>
            <a:spLocks noGrp="1"/>
          </p:cNvSpPr>
          <p:nvPr>
            <p:ph type="title"/>
          </p:nvPr>
        </p:nvSpPr>
        <p:spPr>
          <a:xfrm>
            <a:off x="923925" y="1976718"/>
            <a:ext cx="7534275" cy="1842807"/>
          </a:xfrm>
          <a:prstGeom prst="rect">
            <a:avLst/>
          </a:prstGeom>
        </p:spPr>
        <p:txBody>
          <a:bodyPr/>
          <a:lstStyle>
            <a:lvl1pPr>
              <a:defRPr sz="6000" spc="0">
                <a:solidFill>
                  <a:schemeClr val="bg1"/>
                </a:solidFill>
              </a:defRPr>
            </a:lvl1pPr>
          </a:lstStyle>
          <a:p>
            <a:r>
              <a:rPr lang="en-US" dirty="0"/>
              <a:t>Click to edit Master title style</a:t>
            </a:r>
          </a:p>
        </p:txBody>
      </p:sp>
      <p:pic>
        <p:nvPicPr>
          <p:cNvPr id="18" name="Picture 17">
            <a:extLst>
              <a:ext uri="{FF2B5EF4-FFF2-40B4-BE49-F238E27FC236}">
                <a16:creationId xmlns="" xmlns:a16="http://schemas.microsoft.com/office/drawing/2014/main" id="{CEB540FE-A883-F741-BDFA-057D19B49BA3}"/>
              </a:ext>
            </a:extLst>
          </p:cNvPr>
          <p:cNvPicPr>
            <a:picLocks noChangeAspect="1"/>
          </p:cNvPicPr>
          <p:nvPr userDrawn="1"/>
        </p:nvPicPr>
        <p:blipFill>
          <a:blip r:embed="rId3"/>
          <a:stretch>
            <a:fillRect/>
          </a:stretch>
        </p:blipFill>
        <p:spPr>
          <a:xfrm>
            <a:off x="11456889" y="6010093"/>
            <a:ext cx="416327" cy="526086"/>
          </a:xfrm>
          <a:prstGeom prst="rect">
            <a:avLst/>
          </a:prstGeom>
        </p:spPr>
      </p:pic>
      <p:sp>
        <p:nvSpPr>
          <p:cNvPr id="16" name="Rectangle 15">
            <a:extLst>
              <a:ext uri="{FF2B5EF4-FFF2-40B4-BE49-F238E27FC236}">
                <a16:creationId xmlns="" xmlns:a16="http://schemas.microsoft.com/office/drawing/2014/main" id="{BC60F2C8-36F6-4049-9F37-A002CD794776}"/>
              </a:ext>
            </a:extLst>
          </p:cNvPr>
          <p:cNvSpPr/>
          <p:nvPr userDrawn="1"/>
        </p:nvSpPr>
        <p:spPr>
          <a:xfrm>
            <a:off x="0" y="0"/>
            <a:ext cx="108857"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195553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rtial Photo">
    <p:spTree>
      <p:nvGrpSpPr>
        <p:cNvPr id="1" name=""/>
        <p:cNvGrpSpPr/>
        <p:nvPr/>
      </p:nvGrpSpPr>
      <p:grpSpPr>
        <a:xfrm>
          <a:off x="0" y="0"/>
          <a:ext cx="0" cy="0"/>
          <a:chOff x="0" y="0"/>
          <a:chExt cx="0" cy="0"/>
        </a:xfrm>
      </p:grpSpPr>
      <p:pic>
        <p:nvPicPr>
          <p:cNvPr id="15" name="Picture 14">
            <a:extLst>
              <a:ext uri="{FF2B5EF4-FFF2-40B4-BE49-F238E27FC236}">
                <a16:creationId xmlns="" xmlns:a16="http://schemas.microsoft.com/office/drawing/2014/main" id="{6FB98250-ACD1-DE4E-85CA-777ABF4856B1}"/>
              </a:ext>
            </a:extLst>
          </p:cNvPr>
          <p:cNvPicPr>
            <a:picLocks noChangeAspect="1"/>
          </p:cNvPicPr>
          <p:nvPr userDrawn="1"/>
        </p:nvPicPr>
        <p:blipFill rotWithShape="1">
          <a:blip r:embed="rId2">
            <a:alphaModFix/>
          </a:blip>
          <a:srcRect l="20715" r="37857"/>
          <a:stretch/>
        </p:blipFill>
        <p:spPr>
          <a:xfrm>
            <a:off x="0" y="0"/>
            <a:ext cx="5050971" cy="6858000"/>
          </a:xfrm>
          <a:prstGeom prst="rect">
            <a:avLst/>
          </a:prstGeom>
        </p:spPr>
      </p:pic>
      <p:sp>
        <p:nvSpPr>
          <p:cNvPr id="17" name="Rectangle 16">
            <a:extLst>
              <a:ext uri="{FF2B5EF4-FFF2-40B4-BE49-F238E27FC236}">
                <a16:creationId xmlns="" xmlns:a16="http://schemas.microsoft.com/office/drawing/2014/main" id="{B8A91DCF-34C5-524F-89F9-D8A7D493EE35}"/>
              </a:ext>
            </a:extLst>
          </p:cNvPr>
          <p:cNvSpPr/>
          <p:nvPr userDrawn="1"/>
        </p:nvSpPr>
        <p:spPr>
          <a:xfrm>
            <a:off x="1" y="0"/>
            <a:ext cx="5050970" cy="685800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4"/>
              </a:solidFill>
            </a:endParaRPr>
          </a:p>
        </p:txBody>
      </p:sp>
      <p:sp>
        <p:nvSpPr>
          <p:cNvPr id="9" name="Title 1">
            <a:extLst>
              <a:ext uri="{FF2B5EF4-FFF2-40B4-BE49-F238E27FC236}">
                <a16:creationId xmlns="" xmlns:a16="http://schemas.microsoft.com/office/drawing/2014/main" id="{727332C8-FE29-2A4E-A971-D3E4D2F72B70}"/>
              </a:ext>
            </a:extLst>
          </p:cNvPr>
          <p:cNvSpPr>
            <a:spLocks noGrp="1"/>
          </p:cNvSpPr>
          <p:nvPr>
            <p:ph type="title"/>
          </p:nvPr>
        </p:nvSpPr>
        <p:spPr>
          <a:xfrm>
            <a:off x="578142" y="1780775"/>
            <a:ext cx="3819688" cy="3096025"/>
          </a:xfrm>
          <a:prstGeom prst="rect">
            <a:avLst/>
          </a:prstGeom>
        </p:spPr>
        <p:txBody>
          <a:bodyPr/>
          <a:lstStyle>
            <a:lvl1pPr>
              <a:defRPr sz="6000" spc="0">
                <a:solidFill>
                  <a:schemeClr val="bg1"/>
                </a:solidFill>
              </a:defRPr>
            </a:lvl1pPr>
          </a:lstStyle>
          <a:p>
            <a:r>
              <a:rPr lang="en-US" dirty="0"/>
              <a:t>Click to edit Master title style</a:t>
            </a:r>
          </a:p>
        </p:txBody>
      </p:sp>
      <p:pic>
        <p:nvPicPr>
          <p:cNvPr id="18" name="Picture 17">
            <a:extLst>
              <a:ext uri="{FF2B5EF4-FFF2-40B4-BE49-F238E27FC236}">
                <a16:creationId xmlns="" xmlns:a16="http://schemas.microsoft.com/office/drawing/2014/main" id="{CEB540FE-A883-F741-BDFA-057D19B49BA3}"/>
              </a:ext>
            </a:extLst>
          </p:cNvPr>
          <p:cNvPicPr>
            <a:picLocks noChangeAspect="1"/>
          </p:cNvPicPr>
          <p:nvPr userDrawn="1"/>
        </p:nvPicPr>
        <p:blipFill>
          <a:blip r:embed="rId3"/>
          <a:stretch>
            <a:fillRect/>
          </a:stretch>
        </p:blipFill>
        <p:spPr>
          <a:xfrm>
            <a:off x="11456889" y="6010093"/>
            <a:ext cx="416327" cy="526086"/>
          </a:xfrm>
          <a:prstGeom prst="rect">
            <a:avLst/>
          </a:prstGeom>
        </p:spPr>
      </p:pic>
      <p:sp>
        <p:nvSpPr>
          <p:cNvPr id="16" name="Rectangle 15">
            <a:extLst>
              <a:ext uri="{FF2B5EF4-FFF2-40B4-BE49-F238E27FC236}">
                <a16:creationId xmlns="" xmlns:a16="http://schemas.microsoft.com/office/drawing/2014/main" id="{BC60F2C8-36F6-4049-9F37-A002CD794776}"/>
              </a:ext>
            </a:extLst>
          </p:cNvPr>
          <p:cNvSpPr/>
          <p:nvPr userDrawn="1"/>
        </p:nvSpPr>
        <p:spPr>
          <a:xfrm>
            <a:off x="0" y="0"/>
            <a:ext cx="108857"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
        <p:nvSpPr>
          <p:cNvPr id="10" name="Text Placeholder 7">
            <a:extLst>
              <a:ext uri="{FF2B5EF4-FFF2-40B4-BE49-F238E27FC236}">
                <a16:creationId xmlns="" xmlns:a16="http://schemas.microsoft.com/office/drawing/2014/main" id="{4BEEFB20-F346-D34C-AE92-D02D17441B1C}"/>
              </a:ext>
            </a:extLst>
          </p:cNvPr>
          <p:cNvSpPr>
            <a:spLocks noGrp="1"/>
          </p:cNvSpPr>
          <p:nvPr>
            <p:ph type="body" sz="quarter" idx="12"/>
          </p:nvPr>
        </p:nvSpPr>
        <p:spPr>
          <a:xfrm>
            <a:off x="5520256" y="1780775"/>
            <a:ext cx="3308058" cy="3096025"/>
          </a:xfrm>
        </p:spPr>
        <p:txBody>
          <a:bodyPr/>
          <a:lstStyle>
            <a:lvl1pPr marL="0" indent="0">
              <a:buNone/>
              <a:defRPr>
                <a:solidFill>
                  <a:schemeClr val="tx1">
                    <a:lumMod val="65000"/>
                    <a:lumOff val="35000"/>
                  </a:schemeClr>
                </a:solidFill>
                <a:latin typeface="Calibri" panose="020F0502020204030204" pitchFamily="34" charset="0"/>
                <a:cs typeface="Calibri" panose="020F0502020204030204" pitchFamily="34" charset="0"/>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dirty="0"/>
              <a:t>Edit Master text styles</a:t>
            </a:r>
          </a:p>
          <a:p>
            <a:pPr lvl="1"/>
            <a:r>
              <a:rPr lang="en-US" dirty="0"/>
              <a:t>First level</a:t>
            </a:r>
          </a:p>
          <a:p>
            <a:pPr lvl="1"/>
            <a:r>
              <a:rPr lang="en-US" dirty="0"/>
              <a:t>Second level</a:t>
            </a:r>
          </a:p>
          <a:p>
            <a:pPr lvl="1"/>
            <a:r>
              <a:rPr lang="en-US" dirty="0"/>
              <a:t>Third level</a:t>
            </a:r>
          </a:p>
          <a:p>
            <a:pPr lvl="1"/>
            <a:r>
              <a:rPr lang="en-US" dirty="0"/>
              <a:t>Fourth level</a:t>
            </a:r>
          </a:p>
        </p:txBody>
      </p:sp>
    </p:spTree>
    <p:extLst>
      <p:ext uri="{BB962C8B-B14F-4D97-AF65-F5344CB8AC3E}">
        <p14:creationId xmlns:p14="http://schemas.microsoft.com/office/powerpoint/2010/main" val="2679990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3735" y="1209675"/>
            <a:ext cx="3401064" cy="1447800"/>
          </a:xfrm>
          <a:prstGeom prst="rect">
            <a:avLst/>
          </a:prstGeom>
        </p:spPr>
        <p:txBody>
          <a:bodyPr anchor="b"/>
          <a:lstStyle>
            <a:lvl1pPr algn="l">
              <a:defRPr sz="2400" b="0" spc="0">
                <a:solidFill>
                  <a:schemeClr val="tx1">
                    <a:lumMod val="65000"/>
                    <a:lumOff val="35000"/>
                  </a:schemeClr>
                </a:solidFill>
              </a:defRPr>
            </a:lvl1pPr>
          </a:lstStyle>
          <a:p>
            <a:r>
              <a:rPr lang="en-US" dirty="0"/>
              <a:t>Click to edit Master title style</a:t>
            </a:r>
          </a:p>
        </p:txBody>
      </p:sp>
      <p:sp>
        <p:nvSpPr>
          <p:cNvPr id="4" name="Text Placeholder 3"/>
          <p:cNvSpPr>
            <a:spLocks noGrp="1"/>
          </p:cNvSpPr>
          <p:nvPr>
            <p:ph type="body" sz="half" idx="2"/>
          </p:nvPr>
        </p:nvSpPr>
        <p:spPr>
          <a:xfrm>
            <a:off x="763735" y="2891155"/>
            <a:ext cx="3401063" cy="2895599"/>
          </a:xfrm>
        </p:spPr>
        <p:txBody>
          <a:bodyPr>
            <a:normAutofit/>
          </a:bodyPr>
          <a:lstStyle>
            <a:lvl1pPr marL="0" indent="0">
              <a:buNone/>
              <a:defRPr sz="16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cxnSp>
        <p:nvCxnSpPr>
          <p:cNvPr id="8" name="Straight Connector 7">
            <a:extLst>
              <a:ext uri="{FF2B5EF4-FFF2-40B4-BE49-F238E27FC236}">
                <a16:creationId xmlns="" xmlns:a16="http://schemas.microsoft.com/office/drawing/2014/main" id="{17CBE4C0-C38D-A94F-B0EA-B36306C08151}"/>
              </a:ext>
            </a:extLst>
          </p:cNvPr>
          <p:cNvCxnSpPr>
            <a:cxnSpLocks/>
          </p:cNvCxnSpPr>
          <p:nvPr userDrawn="1"/>
        </p:nvCxnSpPr>
        <p:spPr>
          <a:xfrm>
            <a:off x="4438650" y="1087501"/>
            <a:ext cx="0" cy="4842129"/>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2">
            <a:extLst>
              <a:ext uri="{FF2B5EF4-FFF2-40B4-BE49-F238E27FC236}">
                <a16:creationId xmlns="" xmlns:a16="http://schemas.microsoft.com/office/drawing/2014/main" id="{C9C3E5EE-E7CA-F846-9999-2A39DDEC2215}"/>
              </a:ext>
            </a:extLst>
          </p:cNvPr>
          <p:cNvSpPr>
            <a:spLocks noGrp="1" noChangeAspect="1"/>
          </p:cNvSpPr>
          <p:nvPr>
            <p:ph type="pic" idx="1"/>
          </p:nvPr>
        </p:nvSpPr>
        <p:spPr>
          <a:xfrm>
            <a:off x="4712501" y="1209675"/>
            <a:ext cx="6098373" cy="4577080"/>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Tree>
    <p:extLst>
      <p:ext uri="{BB962C8B-B14F-4D97-AF65-F5344CB8AC3E}">
        <p14:creationId xmlns:p14="http://schemas.microsoft.com/office/powerpoint/2010/main" val="1268803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2.png"/><Relationship Id="rId18" Type="http://schemas.openxmlformats.org/officeDocument/2006/relationships/image" Target="../media/image3.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1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0" y="0"/>
            <a:ext cx="108857"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5" name="Picture 14">
            <a:extLst>
              <a:ext uri="{FF2B5EF4-FFF2-40B4-BE49-F238E27FC236}">
                <a16:creationId xmlns="" xmlns:a16="http://schemas.microsoft.com/office/drawing/2014/main" id="{601D9D96-DEE1-8844-9F8C-58215BC7B638}"/>
              </a:ext>
            </a:extLst>
          </p:cNvPr>
          <p:cNvPicPr>
            <a:picLocks noChangeAspect="1"/>
          </p:cNvPicPr>
          <p:nvPr userDrawn="1"/>
        </p:nvPicPr>
        <p:blipFill>
          <a:blip r:embed="rId18">
            <a:alphaModFix amt="35000"/>
          </a:blip>
          <a:stretch>
            <a:fillRect/>
          </a:stretch>
        </p:blipFill>
        <p:spPr>
          <a:xfrm>
            <a:off x="11277260" y="5861954"/>
            <a:ext cx="473802" cy="598714"/>
          </a:xfrm>
          <a:prstGeom prst="rect">
            <a:avLst/>
          </a:prstGeom>
        </p:spPr>
      </p:pic>
    </p:spTree>
    <p:extLst>
      <p:ext uri="{BB962C8B-B14F-4D97-AF65-F5344CB8AC3E}">
        <p14:creationId xmlns:p14="http://schemas.microsoft.com/office/powerpoint/2010/main" val="1576490251"/>
      </p:ext>
    </p:extLst>
  </p:cSld>
  <p:clrMap bg1="lt1" tx1="dk1" bg2="lt2" tx2="dk2" accent1="accent1" accent2="accent2" accent3="accent3" accent4="accent4" accent5="accent5" accent6="accent6" hlink="hlink" folHlink="folHlink"/>
  <p:sldLayoutIdLst>
    <p:sldLayoutId id="2147483739" r:id="rId1"/>
    <p:sldLayoutId id="2147483756" r:id="rId2"/>
    <p:sldLayoutId id="2147483740" r:id="rId3"/>
    <p:sldLayoutId id="2147483742" r:id="rId4"/>
    <p:sldLayoutId id="2147483743" r:id="rId5"/>
    <p:sldLayoutId id="2147483744" r:id="rId6"/>
    <p:sldLayoutId id="2147483745" r:id="rId7"/>
    <p:sldLayoutId id="2147483759" r:id="rId8"/>
    <p:sldLayoutId id="2147483746" r:id="rId9"/>
    <p:sldLayoutId id="2147483748" r:id="rId10"/>
    <p:sldLayoutId id="2147483750" r:id="rId11"/>
    <p:sldLayoutId id="2147483757" r:id="rId12"/>
    <p:sldLayoutId id="2147483752" r:id="rId13"/>
    <p:sldLayoutId id="2147483753" r:id="rId14"/>
    <p:sldLayoutId id="2147483758" r:id="rId15"/>
  </p:sldLayoutIdLst>
  <p:txStyles>
    <p:titleStyle>
      <a:lvl1pPr algn="l" defTabSz="457200" rtl="0" eaLnBrk="1" latinLnBrk="0" hangingPunct="1">
        <a:spcBef>
          <a:spcPct val="0"/>
        </a:spcBef>
        <a:buNone/>
        <a:defRPr sz="4200" b="0" i="0" kern="1200" spc="3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lumMod val="65000"/>
              <a:lumOff val="35000"/>
            </a:schemeClr>
          </a:solidFill>
          <a:latin typeface="Calibri" panose="020F0502020204030204" pitchFamily="34" charset="0"/>
          <a:ea typeface="+mj-ea"/>
          <a:cs typeface="Calibri" panose="020F0502020204030204" pitchFamily="34" charset="0"/>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lumMod val="65000"/>
              <a:lumOff val="35000"/>
            </a:schemeClr>
          </a:solidFill>
          <a:latin typeface="Calibri" panose="020F0502020204030204" pitchFamily="34" charset="0"/>
          <a:ea typeface="+mj-ea"/>
          <a:cs typeface="Calibri" panose="020F0502020204030204" pitchFamily="34" charset="0"/>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lumMod val="65000"/>
              <a:lumOff val="35000"/>
            </a:schemeClr>
          </a:solidFill>
          <a:latin typeface="Calibri" panose="020F0502020204030204" pitchFamily="34" charset="0"/>
          <a:ea typeface="+mj-ea"/>
          <a:cs typeface="Calibri" panose="020F0502020204030204" pitchFamily="34" charset="0"/>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lumMod val="65000"/>
              <a:lumOff val="35000"/>
            </a:schemeClr>
          </a:solidFill>
          <a:latin typeface="Calibri" panose="020F0502020204030204" pitchFamily="34" charset="0"/>
          <a:ea typeface="+mj-ea"/>
          <a:cs typeface="Calibri" panose="020F0502020204030204" pitchFamily="34" charset="0"/>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lumMod val="65000"/>
              <a:lumOff val="35000"/>
            </a:schemeClr>
          </a:solidFill>
          <a:latin typeface="Calibri" panose="020F0502020204030204" pitchFamily="34" charset="0"/>
          <a:ea typeface="+mj-ea"/>
          <a:cs typeface="Calibri" panose="020F0502020204030204" pitchFamily="34" charset="0"/>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4" Type="http://schemas.openxmlformats.org/officeDocument/2006/relationships/oleObject" Target="../embeddings/oleObject1.bin"/><Relationship Id="rId5" Type="http://schemas.openxmlformats.org/officeDocument/2006/relationships/image" Target="../media/image8.emf"/><Relationship Id="rId1" Type="http://schemas.openxmlformats.org/officeDocument/2006/relationships/vmlDrawing" Target="../drawings/vmlDrawing1.vml"/><Relationship Id="rId2"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4" Type="http://schemas.openxmlformats.org/officeDocument/2006/relationships/oleObject" Target="../embeddings/oleObject2.bin"/><Relationship Id="rId5" Type="http://schemas.openxmlformats.org/officeDocument/2006/relationships/image" Target="../media/image9.emf"/><Relationship Id="rId1" Type="http://schemas.openxmlformats.org/officeDocument/2006/relationships/vmlDrawing" Target="../drawings/vmlDrawing2.vml"/><Relationship Id="rId2"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4" Type="http://schemas.openxmlformats.org/officeDocument/2006/relationships/oleObject" Target="../embeddings/oleObject3.bin"/><Relationship Id="rId5" Type="http://schemas.openxmlformats.org/officeDocument/2006/relationships/image" Target="../media/image10.emf"/><Relationship Id="rId1" Type="http://schemas.openxmlformats.org/officeDocument/2006/relationships/vmlDrawing" Target="../drawings/vmlDrawing3.vml"/><Relationship Id="rId2"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hyperlink" Target="https://scikit-learn.org/stable/modules/generated/sklearn.cluster.KMeans.html"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40651DB-80AD-8347-8832-D75F252F7133}"/>
              </a:ext>
            </a:extLst>
          </p:cNvPr>
          <p:cNvSpPr>
            <a:spLocks noGrp="1"/>
          </p:cNvSpPr>
          <p:nvPr>
            <p:ph type="ctrTitle"/>
          </p:nvPr>
        </p:nvSpPr>
        <p:spPr>
          <a:xfrm>
            <a:off x="763069" y="752546"/>
            <a:ext cx="10267647" cy="3438454"/>
          </a:xfrm>
        </p:spPr>
        <p:txBody>
          <a:bodyPr/>
          <a:lstStyle/>
          <a:p>
            <a:r>
              <a:rPr lang="en-US" dirty="0" smtClean="0"/>
              <a:t>Introduction to Clustering </a:t>
            </a:r>
            <a:endParaRPr lang="en-US" dirty="0"/>
          </a:p>
        </p:txBody>
      </p:sp>
    </p:spTree>
    <p:extLst>
      <p:ext uri="{BB962C8B-B14F-4D97-AF65-F5344CB8AC3E}">
        <p14:creationId xmlns:p14="http://schemas.microsoft.com/office/powerpoint/2010/main" val="368126806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8DDFA2B-398D-214C-A5B3-D4626C36D754}"/>
              </a:ext>
            </a:extLst>
          </p:cNvPr>
          <p:cNvSpPr>
            <a:spLocks noGrp="1"/>
          </p:cNvSpPr>
          <p:nvPr>
            <p:ph type="ctrTitle"/>
          </p:nvPr>
        </p:nvSpPr>
        <p:spPr/>
        <p:txBody>
          <a:bodyPr/>
          <a:lstStyle/>
          <a:p>
            <a:r>
              <a:rPr lang="en-US" i="1" dirty="0" smtClean="0"/>
              <a:t>k</a:t>
            </a:r>
            <a:r>
              <a:rPr lang="en-US" dirty="0" smtClean="0"/>
              <a:t>-means clustering</a:t>
            </a:r>
            <a:endParaRPr lang="en-US" dirty="0"/>
          </a:p>
        </p:txBody>
      </p:sp>
    </p:spTree>
    <p:extLst>
      <p:ext uri="{BB962C8B-B14F-4D97-AF65-F5344CB8AC3E}">
        <p14:creationId xmlns:p14="http://schemas.microsoft.com/office/powerpoint/2010/main" val="399049037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clustering*</a:t>
            </a:r>
            <a:endParaRPr lang="en-US" dirty="0"/>
          </a:p>
        </p:txBody>
      </p:sp>
      <p:sp>
        <p:nvSpPr>
          <p:cNvPr id="3" name="TextBox 2"/>
          <p:cNvSpPr txBox="1"/>
          <p:nvPr/>
        </p:nvSpPr>
        <p:spPr>
          <a:xfrm>
            <a:off x="646546" y="6096000"/>
            <a:ext cx="6588312" cy="461665"/>
          </a:xfrm>
          <a:prstGeom prst="rect">
            <a:avLst/>
          </a:prstGeom>
          <a:noFill/>
        </p:spPr>
        <p:txBody>
          <a:bodyPr wrap="none" rtlCol="0">
            <a:spAutoFit/>
          </a:bodyPr>
          <a:lstStyle/>
          <a:p>
            <a:r>
              <a:rPr lang="en-US" sz="2400" dirty="0" smtClean="0"/>
              <a:t>*An example of clustering vs</a:t>
            </a:r>
            <a:r>
              <a:rPr lang="en-US" sz="2400" dirty="0"/>
              <a:t>.</a:t>
            </a:r>
            <a:r>
              <a:rPr lang="en-US" sz="2400" dirty="0" smtClean="0"/>
              <a:t> partitioning confusion </a:t>
            </a:r>
            <a:endParaRPr lang="en-US" sz="2400" dirty="0"/>
          </a:p>
        </p:txBody>
      </p:sp>
      <p:sp>
        <p:nvSpPr>
          <p:cNvPr id="4" name="TextBox 3"/>
          <p:cNvSpPr txBox="1"/>
          <p:nvPr/>
        </p:nvSpPr>
        <p:spPr>
          <a:xfrm>
            <a:off x="646546" y="1856033"/>
            <a:ext cx="11358848" cy="3416320"/>
          </a:xfrm>
          <a:prstGeom prst="rect">
            <a:avLst/>
          </a:prstGeom>
          <a:noFill/>
        </p:spPr>
        <p:txBody>
          <a:bodyPr wrap="none" rtlCol="0">
            <a:spAutoFit/>
          </a:bodyPr>
          <a:lstStyle/>
          <a:p>
            <a:r>
              <a:rPr lang="en-US" sz="3600" dirty="0" smtClean="0"/>
              <a:t>A partitioning algorithm that divides the data into </a:t>
            </a:r>
            <a:r>
              <a:rPr lang="en-US" sz="3600" i="1" dirty="0" smtClean="0"/>
              <a:t>k</a:t>
            </a:r>
            <a:r>
              <a:rPr lang="en-US" sz="3600" dirty="0" smtClean="0"/>
              <a:t> clusters</a:t>
            </a:r>
          </a:p>
          <a:p>
            <a:endParaRPr lang="en-US" sz="3600" dirty="0" smtClean="0"/>
          </a:p>
          <a:p>
            <a:r>
              <a:rPr lang="en-US" sz="3600" dirty="0" smtClean="0"/>
              <a:t>Points are assigned to a cluster based on </a:t>
            </a:r>
            <a:r>
              <a:rPr lang="en-US" sz="3600" dirty="0" smtClean="0"/>
              <a:t>metric </a:t>
            </a:r>
          </a:p>
          <a:p>
            <a:r>
              <a:rPr lang="en-US" sz="3600" dirty="0"/>
              <a:t>(</a:t>
            </a:r>
            <a:r>
              <a:rPr lang="en-US" sz="3600" dirty="0" smtClean="0"/>
              <a:t>such as Euclidean distance)</a:t>
            </a:r>
            <a:r>
              <a:rPr lang="en-US" sz="3600" dirty="0"/>
              <a:t> </a:t>
            </a:r>
            <a:r>
              <a:rPr lang="en-US" sz="3600" dirty="0" smtClean="0"/>
              <a:t>to </a:t>
            </a:r>
            <a:r>
              <a:rPr lang="en-US" sz="3600" dirty="0" smtClean="0"/>
              <a:t>nearest cluster centroid</a:t>
            </a:r>
          </a:p>
          <a:p>
            <a:endParaRPr lang="en-US" sz="3600" dirty="0"/>
          </a:p>
          <a:p>
            <a:r>
              <a:rPr lang="en-US" sz="3600" dirty="0"/>
              <a:t>V</a:t>
            </a:r>
            <a:r>
              <a:rPr lang="en-US" sz="3600" dirty="0" smtClean="0"/>
              <a:t>alue of </a:t>
            </a:r>
            <a:r>
              <a:rPr lang="en-US" sz="3600" i="1" dirty="0" smtClean="0"/>
              <a:t>k</a:t>
            </a:r>
            <a:r>
              <a:rPr lang="en-US" sz="3600" dirty="0" smtClean="0"/>
              <a:t> is chosen by the user</a:t>
            </a:r>
            <a:endParaRPr lang="en-US" sz="3600" dirty="0"/>
          </a:p>
        </p:txBody>
      </p:sp>
    </p:spTree>
    <p:extLst>
      <p:ext uri="{BB962C8B-B14F-4D97-AF65-F5344CB8AC3E}">
        <p14:creationId xmlns:p14="http://schemas.microsoft.com/office/powerpoint/2010/main" val="317594953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clustering: the algorithm</a:t>
            </a:r>
            <a:endParaRPr lang="en-US" dirty="0"/>
          </a:p>
        </p:txBody>
      </p:sp>
      <p:sp>
        <p:nvSpPr>
          <p:cNvPr id="4" name="TextBox 3"/>
          <p:cNvSpPr txBox="1"/>
          <p:nvPr/>
        </p:nvSpPr>
        <p:spPr>
          <a:xfrm>
            <a:off x="1062182" y="1695543"/>
            <a:ext cx="10684141" cy="646331"/>
          </a:xfrm>
          <a:prstGeom prst="rect">
            <a:avLst/>
          </a:prstGeom>
          <a:noFill/>
        </p:spPr>
        <p:txBody>
          <a:bodyPr wrap="square" rtlCol="0">
            <a:spAutoFit/>
          </a:bodyPr>
          <a:lstStyle/>
          <a:p>
            <a:pPr marL="514350" indent="-514350">
              <a:buAutoNum type="arabicPeriod"/>
            </a:pPr>
            <a:r>
              <a:rPr lang="en-US" sz="3600" dirty="0" smtClean="0"/>
              <a:t>Choose </a:t>
            </a:r>
            <a:r>
              <a:rPr lang="en-US" sz="3600" i="1" dirty="0" smtClean="0"/>
              <a:t>k </a:t>
            </a:r>
            <a:r>
              <a:rPr lang="en-US" sz="3600" dirty="0" smtClean="0"/>
              <a:t>centroids</a:t>
            </a:r>
          </a:p>
        </p:txBody>
      </p:sp>
      <p:sp>
        <p:nvSpPr>
          <p:cNvPr id="5" name="TextBox 4"/>
          <p:cNvSpPr txBox="1"/>
          <p:nvPr/>
        </p:nvSpPr>
        <p:spPr>
          <a:xfrm>
            <a:off x="1062182" y="2630917"/>
            <a:ext cx="10684141" cy="646331"/>
          </a:xfrm>
          <a:prstGeom prst="rect">
            <a:avLst/>
          </a:prstGeom>
          <a:noFill/>
        </p:spPr>
        <p:txBody>
          <a:bodyPr wrap="square" rtlCol="0">
            <a:spAutoFit/>
          </a:bodyPr>
          <a:lstStyle/>
          <a:p>
            <a:r>
              <a:rPr lang="en-US" sz="3600" dirty="0" smtClean="0"/>
              <a:t>2.  Assign points to cluster based on nearest centroid</a:t>
            </a:r>
          </a:p>
        </p:txBody>
      </p:sp>
      <p:sp>
        <p:nvSpPr>
          <p:cNvPr id="6" name="TextBox 5"/>
          <p:cNvSpPr txBox="1"/>
          <p:nvPr/>
        </p:nvSpPr>
        <p:spPr>
          <a:xfrm>
            <a:off x="1062182" y="4501665"/>
            <a:ext cx="10684141" cy="646331"/>
          </a:xfrm>
          <a:prstGeom prst="rect">
            <a:avLst/>
          </a:prstGeom>
          <a:noFill/>
        </p:spPr>
        <p:txBody>
          <a:bodyPr wrap="square" rtlCol="0">
            <a:spAutoFit/>
          </a:bodyPr>
          <a:lstStyle/>
          <a:p>
            <a:r>
              <a:rPr lang="en-US" sz="3600" dirty="0" smtClean="0"/>
              <a:t>4.  Repeat steps (2) and (3) until algorithm converges</a:t>
            </a:r>
          </a:p>
        </p:txBody>
      </p:sp>
      <p:sp>
        <p:nvSpPr>
          <p:cNvPr id="7" name="TextBox 6"/>
          <p:cNvSpPr txBox="1"/>
          <p:nvPr/>
        </p:nvSpPr>
        <p:spPr>
          <a:xfrm>
            <a:off x="1062182" y="3566291"/>
            <a:ext cx="10684141" cy="646331"/>
          </a:xfrm>
          <a:prstGeom prst="rect">
            <a:avLst/>
          </a:prstGeom>
          <a:noFill/>
        </p:spPr>
        <p:txBody>
          <a:bodyPr wrap="square" rtlCol="0">
            <a:spAutoFit/>
          </a:bodyPr>
          <a:lstStyle/>
          <a:p>
            <a:r>
              <a:rPr lang="en-US" sz="3600" dirty="0" smtClean="0"/>
              <a:t>3.  </a:t>
            </a:r>
            <a:r>
              <a:rPr lang="en-US" sz="3600" dirty="0" err="1" smtClean="0"/>
              <a:t>Recompute</a:t>
            </a:r>
            <a:r>
              <a:rPr lang="en-US" sz="3600" dirty="0" smtClean="0"/>
              <a:t> centroids</a:t>
            </a:r>
          </a:p>
        </p:txBody>
      </p:sp>
    </p:spTree>
    <p:extLst>
      <p:ext uri="{BB962C8B-B14F-4D97-AF65-F5344CB8AC3E}">
        <p14:creationId xmlns:p14="http://schemas.microsoft.com/office/powerpoint/2010/main" val="123725373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toy example</a:t>
            </a:r>
            <a:endParaRPr lang="en-US" dirty="0"/>
          </a:p>
        </p:txBody>
      </p:sp>
      <p:grpSp>
        <p:nvGrpSpPr>
          <p:cNvPr id="11" name="Group 10"/>
          <p:cNvGrpSpPr/>
          <p:nvPr/>
        </p:nvGrpSpPr>
        <p:grpSpPr>
          <a:xfrm>
            <a:off x="3128039" y="2080492"/>
            <a:ext cx="5738861" cy="2816321"/>
            <a:chOff x="2951010" y="2080492"/>
            <a:chExt cx="5738861" cy="2816321"/>
          </a:xfrm>
        </p:grpSpPr>
        <p:sp>
          <p:nvSpPr>
            <p:cNvPr id="3" name="Oval 2"/>
            <p:cNvSpPr/>
            <p:nvPr/>
          </p:nvSpPr>
          <p:spPr>
            <a:xfrm>
              <a:off x="8351205" y="4558147"/>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Oval 3"/>
            <p:cNvSpPr/>
            <p:nvPr/>
          </p:nvSpPr>
          <p:spPr>
            <a:xfrm>
              <a:off x="2951010" y="4558147"/>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p:cNvSpPr/>
            <p:nvPr/>
          </p:nvSpPr>
          <p:spPr>
            <a:xfrm>
              <a:off x="2951010" y="2080492"/>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Oval 5"/>
            <p:cNvSpPr/>
            <p:nvPr/>
          </p:nvSpPr>
          <p:spPr>
            <a:xfrm>
              <a:off x="8351205" y="2080492"/>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9" name="Multiply 8"/>
          <p:cNvSpPr/>
          <p:nvPr/>
        </p:nvSpPr>
        <p:spPr>
          <a:xfrm>
            <a:off x="10460182" y="2724727"/>
            <a:ext cx="484909" cy="484909"/>
          </a:xfrm>
          <a:prstGeom prst="mathMultiply">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972127" y="3694545"/>
            <a:ext cx="484909" cy="484909"/>
          </a:xfrm>
          <a:prstGeom prst="mathMultiply">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05102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toy example</a:t>
            </a:r>
            <a:endParaRPr lang="en-US" dirty="0"/>
          </a:p>
        </p:txBody>
      </p:sp>
      <p:grpSp>
        <p:nvGrpSpPr>
          <p:cNvPr id="11" name="Group 10"/>
          <p:cNvGrpSpPr/>
          <p:nvPr/>
        </p:nvGrpSpPr>
        <p:grpSpPr>
          <a:xfrm>
            <a:off x="3128039" y="2080492"/>
            <a:ext cx="5738861" cy="2816321"/>
            <a:chOff x="2951010" y="2080492"/>
            <a:chExt cx="5738861" cy="2816321"/>
          </a:xfrm>
        </p:grpSpPr>
        <p:sp>
          <p:nvSpPr>
            <p:cNvPr id="3" name="Oval 2"/>
            <p:cNvSpPr/>
            <p:nvPr/>
          </p:nvSpPr>
          <p:spPr>
            <a:xfrm>
              <a:off x="8351205" y="4558147"/>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Oval 3"/>
            <p:cNvSpPr/>
            <p:nvPr/>
          </p:nvSpPr>
          <p:spPr>
            <a:xfrm>
              <a:off x="2951010" y="4558147"/>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p:cNvSpPr/>
            <p:nvPr/>
          </p:nvSpPr>
          <p:spPr>
            <a:xfrm>
              <a:off x="2951010" y="2080492"/>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Oval 5"/>
            <p:cNvSpPr/>
            <p:nvPr/>
          </p:nvSpPr>
          <p:spPr>
            <a:xfrm>
              <a:off x="8351205" y="2080492"/>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9" name="Multiply 8"/>
          <p:cNvSpPr/>
          <p:nvPr/>
        </p:nvSpPr>
        <p:spPr>
          <a:xfrm>
            <a:off x="10460182" y="2724727"/>
            <a:ext cx="484909" cy="484909"/>
          </a:xfrm>
          <a:prstGeom prst="mathMultiply">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972127" y="3694545"/>
            <a:ext cx="484909" cy="484909"/>
          </a:xfrm>
          <a:prstGeom prst="mathMultiply">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082373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toy example</a:t>
            </a:r>
            <a:endParaRPr lang="en-US" dirty="0"/>
          </a:p>
        </p:txBody>
      </p:sp>
      <p:grpSp>
        <p:nvGrpSpPr>
          <p:cNvPr id="11" name="Group 10"/>
          <p:cNvGrpSpPr/>
          <p:nvPr/>
        </p:nvGrpSpPr>
        <p:grpSpPr>
          <a:xfrm>
            <a:off x="3128039" y="2080492"/>
            <a:ext cx="5738861" cy="2816321"/>
            <a:chOff x="2951010" y="2080492"/>
            <a:chExt cx="5738861" cy="2816321"/>
          </a:xfrm>
        </p:grpSpPr>
        <p:sp>
          <p:nvSpPr>
            <p:cNvPr id="3" name="Oval 2"/>
            <p:cNvSpPr/>
            <p:nvPr/>
          </p:nvSpPr>
          <p:spPr>
            <a:xfrm>
              <a:off x="8351205" y="4558147"/>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Oval 3"/>
            <p:cNvSpPr/>
            <p:nvPr/>
          </p:nvSpPr>
          <p:spPr>
            <a:xfrm>
              <a:off x="2951010" y="4558147"/>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p:cNvSpPr/>
            <p:nvPr/>
          </p:nvSpPr>
          <p:spPr>
            <a:xfrm>
              <a:off x="2951010" y="2080492"/>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Oval 5"/>
            <p:cNvSpPr/>
            <p:nvPr/>
          </p:nvSpPr>
          <p:spPr>
            <a:xfrm>
              <a:off x="8351205" y="2080492"/>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9" name="Multiply 8"/>
          <p:cNvSpPr/>
          <p:nvPr/>
        </p:nvSpPr>
        <p:spPr>
          <a:xfrm>
            <a:off x="8458200" y="3209636"/>
            <a:ext cx="484909" cy="484909"/>
          </a:xfrm>
          <a:prstGeom prst="mathMultiply">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3060306" y="3209636"/>
            <a:ext cx="484909" cy="484909"/>
          </a:xfrm>
          <a:prstGeom prst="mathMultiply">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542033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strengths and weaknesses</a:t>
            </a:r>
            <a:endParaRPr lang="en-US" dirty="0"/>
          </a:p>
        </p:txBody>
      </p:sp>
      <p:sp>
        <p:nvSpPr>
          <p:cNvPr id="3" name="TextBox 2"/>
          <p:cNvSpPr txBox="1"/>
          <p:nvPr/>
        </p:nvSpPr>
        <p:spPr>
          <a:xfrm>
            <a:off x="1007523" y="1158055"/>
            <a:ext cx="10341293" cy="5632311"/>
          </a:xfrm>
          <a:prstGeom prst="rect">
            <a:avLst/>
          </a:prstGeom>
          <a:noFill/>
        </p:spPr>
        <p:txBody>
          <a:bodyPr wrap="none" rtlCol="0">
            <a:spAutoFit/>
          </a:bodyPr>
          <a:lstStyle/>
          <a:p>
            <a:r>
              <a:rPr lang="en-US" sz="3000" dirty="0" smtClean="0"/>
              <a:t>Strengths:</a:t>
            </a:r>
          </a:p>
          <a:p>
            <a:pPr marL="514350" indent="-514350">
              <a:buFont typeface="+mj-lt"/>
              <a:buAutoNum type="arabicPeriod"/>
            </a:pPr>
            <a:r>
              <a:rPr lang="en-US" sz="3000" dirty="0" smtClean="0"/>
              <a:t>Simple—one parameter (</a:t>
            </a:r>
            <a:r>
              <a:rPr lang="en-US" sz="3000" i="1" dirty="0" smtClean="0"/>
              <a:t>k </a:t>
            </a:r>
            <a:r>
              <a:rPr lang="en-US" sz="3000" dirty="0" smtClean="0"/>
              <a:t>clusters</a:t>
            </a:r>
            <a:r>
              <a:rPr lang="en-US" sz="3000" i="1" dirty="0" smtClean="0"/>
              <a:t>)</a:t>
            </a:r>
          </a:p>
          <a:p>
            <a:pPr marL="514350" indent="-514350">
              <a:buFont typeface="+mj-lt"/>
              <a:buAutoNum type="arabicPeriod"/>
            </a:pPr>
            <a:r>
              <a:rPr lang="en-US" sz="3000" dirty="0" smtClean="0"/>
              <a:t> Typically fast—for </a:t>
            </a:r>
            <a:r>
              <a:rPr lang="en-US" sz="3000" i="1" dirty="0" smtClean="0"/>
              <a:t>n</a:t>
            </a:r>
            <a:r>
              <a:rPr lang="en-US" sz="3000" dirty="0" smtClean="0"/>
              <a:t> points in </a:t>
            </a:r>
            <a:r>
              <a:rPr lang="en-US" sz="3000" i="1" dirty="0" smtClean="0"/>
              <a:t>d</a:t>
            </a:r>
            <a:r>
              <a:rPr lang="en-US" sz="3000" dirty="0" smtClean="0"/>
              <a:t>-dimensions, runtime is </a:t>
            </a:r>
            <a:r>
              <a:rPr lang="en-US" sz="3000" i="1" dirty="0" smtClean="0"/>
              <a:t>O</a:t>
            </a:r>
            <a:r>
              <a:rPr lang="en-US" sz="3000" dirty="0" smtClean="0"/>
              <a:t>(</a:t>
            </a:r>
            <a:r>
              <a:rPr lang="en-US" sz="3000" i="1" dirty="0" err="1" smtClean="0"/>
              <a:t>nkdi</a:t>
            </a:r>
            <a:r>
              <a:rPr lang="en-US" sz="3000" dirty="0" smtClean="0"/>
              <a:t>)</a:t>
            </a:r>
          </a:p>
          <a:p>
            <a:r>
              <a:rPr lang="en-US" sz="3000" dirty="0"/>
              <a:t> </a:t>
            </a:r>
            <a:r>
              <a:rPr lang="en-US" sz="3000" dirty="0" smtClean="0"/>
              <a:t>           	      where </a:t>
            </a:r>
            <a:r>
              <a:rPr lang="en-US" sz="3000" i="1" dirty="0" err="1" smtClean="0"/>
              <a:t>i</a:t>
            </a:r>
            <a:r>
              <a:rPr lang="en-US" sz="3000" i="1" dirty="0" smtClean="0"/>
              <a:t> </a:t>
            </a:r>
            <a:r>
              <a:rPr lang="en-US" sz="3000" dirty="0" smtClean="0"/>
              <a:t>is number of</a:t>
            </a:r>
            <a:r>
              <a:rPr lang="en-US" sz="3000" i="1" dirty="0" smtClean="0"/>
              <a:t> </a:t>
            </a:r>
            <a:r>
              <a:rPr lang="en-US" sz="3000" dirty="0" smtClean="0"/>
              <a:t>iterations until convergence</a:t>
            </a:r>
          </a:p>
          <a:p>
            <a:pPr marL="514350" indent="-514350">
              <a:buAutoNum type="arabicPeriod" startAt="3"/>
            </a:pPr>
            <a:r>
              <a:rPr lang="en-US" sz="3000" dirty="0" smtClean="0"/>
              <a:t>Guaranteed </a:t>
            </a:r>
            <a:r>
              <a:rPr lang="en-US" sz="3000" dirty="0" smtClean="0"/>
              <a:t>to </a:t>
            </a:r>
            <a:r>
              <a:rPr lang="en-US" sz="3000" dirty="0" smtClean="0"/>
              <a:t>converge</a:t>
            </a:r>
          </a:p>
          <a:p>
            <a:pPr marL="514350" indent="-514350">
              <a:buAutoNum type="arabicPeriod" startAt="3"/>
            </a:pPr>
            <a:r>
              <a:rPr lang="en-US" sz="3000" dirty="0" smtClean="0"/>
              <a:t>Easy to implement</a:t>
            </a:r>
          </a:p>
          <a:p>
            <a:endParaRPr lang="en-US" sz="2400" dirty="0" smtClean="0"/>
          </a:p>
          <a:p>
            <a:r>
              <a:rPr lang="en-US" sz="3000" dirty="0" smtClean="0"/>
              <a:t>Weaknesses:</a:t>
            </a:r>
          </a:p>
          <a:p>
            <a:pPr marL="514350" indent="-514350">
              <a:buAutoNum type="arabicPeriod"/>
            </a:pPr>
            <a:r>
              <a:rPr lang="en-US" sz="3000" dirty="0" smtClean="0"/>
              <a:t>Optimal</a:t>
            </a:r>
            <a:r>
              <a:rPr lang="en-US" sz="3000" i="1" dirty="0" smtClean="0"/>
              <a:t> k</a:t>
            </a:r>
            <a:r>
              <a:rPr lang="en-US" sz="3000" dirty="0" smtClean="0"/>
              <a:t> is often not obvious </a:t>
            </a:r>
          </a:p>
          <a:p>
            <a:pPr marL="514350" indent="-514350">
              <a:buAutoNum type="arabicPeriod"/>
            </a:pPr>
            <a:r>
              <a:rPr lang="en-US" sz="3000" dirty="0" smtClean="0"/>
              <a:t>Can get trapped in local minima (initial conditions matter)</a:t>
            </a:r>
          </a:p>
          <a:p>
            <a:pPr marL="514350" indent="-514350">
              <a:buAutoNum type="arabicPeriod"/>
            </a:pPr>
            <a:r>
              <a:rPr lang="en-US" sz="3000" dirty="0" smtClean="0"/>
              <a:t>Sensitive to outliers (partitioning not clustering</a:t>
            </a:r>
            <a:r>
              <a:rPr lang="en-US" sz="3000" dirty="0" smtClean="0"/>
              <a:t>)</a:t>
            </a:r>
          </a:p>
          <a:p>
            <a:pPr marL="514350" indent="-514350">
              <a:buAutoNum type="arabicPeriod"/>
            </a:pPr>
            <a:r>
              <a:rPr lang="en-US" sz="3000" dirty="0" smtClean="0"/>
              <a:t>Scaling affects results</a:t>
            </a:r>
            <a:endParaRPr lang="en-US" sz="3000" dirty="0"/>
          </a:p>
        </p:txBody>
      </p:sp>
    </p:spTree>
    <p:extLst>
      <p:ext uri="{BB962C8B-B14F-4D97-AF65-F5344CB8AC3E}">
        <p14:creationId xmlns:p14="http://schemas.microsoft.com/office/powerpoint/2010/main" val="233819738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How to choose </a:t>
            </a:r>
            <a:r>
              <a:rPr lang="en-US" i="1" dirty="0" smtClean="0"/>
              <a:t>k</a:t>
            </a:r>
            <a:endParaRPr lang="en-US" i="1" dirty="0"/>
          </a:p>
        </p:txBody>
      </p:sp>
      <p:sp>
        <p:nvSpPr>
          <p:cNvPr id="3" name="TextBox 2"/>
          <p:cNvSpPr txBox="1"/>
          <p:nvPr/>
        </p:nvSpPr>
        <p:spPr>
          <a:xfrm>
            <a:off x="1007523" y="1323975"/>
            <a:ext cx="10969470" cy="3539430"/>
          </a:xfrm>
          <a:prstGeom prst="rect">
            <a:avLst/>
          </a:prstGeom>
          <a:noFill/>
        </p:spPr>
        <p:txBody>
          <a:bodyPr wrap="none" rtlCol="0">
            <a:spAutoFit/>
          </a:bodyPr>
          <a:lstStyle/>
          <a:p>
            <a:r>
              <a:rPr lang="en-US" sz="3200" dirty="0" smtClean="0"/>
              <a:t>If you have an external constraint or domain knowledge, use it!</a:t>
            </a:r>
          </a:p>
          <a:p>
            <a:r>
              <a:rPr lang="en-US" sz="3200" dirty="0" smtClean="0"/>
              <a:t>Example: customer segmentation study for a bank </a:t>
            </a:r>
          </a:p>
          <a:p>
            <a:r>
              <a:rPr lang="en-US" sz="3200" dirty="0" smtClean="0"/>
              <a:t>that offers </a:t>
            </a:r>
            <a:r>
              <a:rPr lang="en-US" sz="3200" b="1" dirty="0" smtClean="0"/>
              <a:t>five</a:t>
            </a:r>
            <a:r>
              <a:rPr lang="en-US" sz="3200" dirty="0" smtClean="0"/>
              <a:t> types of savings account </a:t>
            </a:r>
            <a:r>
              <a:rPr lang="en-US" sz="3200" dirty="0" smtClean="0">
                <a:sym typeface="Wingdings"/>
              </a:rPr>
              <a:t> </a:t>
            </a:r>
            <a:r>
              <a:rPr lang="en-US" sz="3200" i="1" dirty="0" smtClean="0">
                <a:sym typeface="Wingdings"/>
              </a:rPr>
              <a:t>k</a:t>
            </a:r>
            <a:r>
              <a:rPr lang="en-US" sz="3200" dirty="0" smtClean="0">
                <a:sym typeface="Wingdings"/>
              </a:rPr>
              <a:t> = 5</a:t>
            </a:r>
          </a:p>
          <a:p>
            <a:endParaRPr lang="en-US" sz="3200" dirty="0">
              <a:sym typeface="Wingdings"/>
            </a:endParaRPr>
          </a:p>
          <a:p>
            <a:r>
              <a:rPr lang="en-US" sz="3200" dirty="0" smtClean="0"/>
              <a:t>What if you don’t have such knowledge? </a:t>
            </a:r>
          </a:p>
          <a:p>
            <a:r>
              <a:rPr lang="en-US" sz="3200" dirty="0" smtClean="0"/>
              <a:t>Or you are exploring the possibility of offering more/fewer types</a:t>
            </a:r>
          </a:p>
          <a:p>
            <a:r>
              <a:rPr lang="en-US" sz="3200" dirty="0"/>
              <a:t>o</a:t>
            </a:r>
            <a:r>
              <a:rPr lang="en-US" sz="3200" dirty="0" smtClean="0"/>
              <a:t>f savings accounts?</a:t>
            </a:r>
            <a:endParaRPr lang="en-US" sz="3200" dirty="0"/>
          </a:p>
        </p:txBody>
      </p:sp>
    </p:spTree>
    <p:extLst>
      <p:ext uri="{BB962C8B-B14F-4D97-AF65-F5344CB8AC3E}">
        <p14:creationId xmlns:p14="http://schemas.microsoft.com/office/powerpoint/2010/main" val="114668204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performance: inertia</a:t>
            </a:r>
            <a:endParaRPr lang="en-US" dirty="0"/>
          </a:p>
        </p:txBody>
      </p:sp>
      <p:sp>
        <p:nvSpPr>
          <p:cNvPr id="3" name="TextBox 2"/>
          <p:cNvSpPr txBox="1"/>
          <p:nvPr/>
        </p:nvSpPr>
        <p:spPr>
          <a:xfrm>
            <a:off x="584301" y="1861378"/>
            <a:ext cx="10883207" cy="3908762"/>
          </a:xfrm>
          <a:prstGeom prst="rect">
            <a:avLst/>
          </a:prstGeom>
          <a:noFill/>
        </p:spPr>
        <p:txBody>
          <a:bodyPr wrap="none" rtlCol="0">
            <a:spAutoFit/>
          </a:bodyPr>
          <a:lstStyle/>
          <a:p>
            <a:r>
              <a:rPr lang="en-US" sz="3600" dirty="0" smtClean="0"/>
              <a:t>Idea:  </a:t>
            </a:r>
            <a:r>
              <a:rPr lang="en-US" sz="3600" dirty="0" smtClean="0">
                <a:sym typeface="Wingdings"/>
              </a:rPr>
              <a:t>good clustering  points close to cluster centroids</a:t>
            </a:r>
          </a:p>
          <a:p>
            <a:endParaRPr lang="en-US" sz="3600" dirty="0">
              <a:sym typeface="Wingdings"/>
            </a:endParaRPr>
          </a:p>
          <a:p>
            <a:r>
              <a:rPr lang="en-US" sz="3600" dirty="0" smtClean="0">
                <a:sym typeface="Wingdings"/>
              </a:rPr>
              <a:t>Quantify this idea: </a:t>
            </a:r>
            <a:r>
              <a:rPr lang="en-US" sz="3600" dirty="0" smtClean="0"/>
              <a:t>sum </a:t>
            </a:r>
            <a:r>
              <a:rPr lang="en-US" sz="3600" dirty="0"/>
              <a:t>of </a:t>
            </a:r>
            <a:r>
              <a:rPr lang="en-US" sz="3600" dirty="0" smtClean="0"/>
              <a:t>squares </a:t>
            </a:r>
            <a:r>
              <a:rPr lang="en-US" sz="3600" dirty="0"/>
              <a:t>of </a:t>
            </a:r>
            <a:r>
              <a:rPr lang="en-US" sz="3600" dirty="0" smtClean="0"/>
              <a:t>distances </a:t>
            </a:r>
            <a:r>
              <a:rPr lang="en-US" sz="3600" dirty="0"/>
              <a:t>of points </a:t>
            </a:r>
            <a:endParaRPr lang="en-US" sz="3600" dirty="0" smtClean="0"/>
          </a:p>
          <a:p>
            <a:r>
              <a:rPr lang="en-US" sz="3600" dirty="0" smtClean="0"/>
              <a:t>from </a:t>
            </a:r>
            <a:r>
              <a:rPr lang="en-US" sz="3600" dirty="0"/>
              <a:t>corresponding </a:t>
            </a:r>
            <a:r>
              <a:rPr lang="en-US" sz="3600" dirty="0" smtClean="0"/>
              <a:t>cluster centroid should be small</a:t>
            </a:r>
          </a:p>
          <a:p>
            <a:endParaRPr lang="en-US" sz="3600" dirty="0"/>
          </a:p>
          <a:p>
            <a:r>
              <a:rPr lang="en-US" sz="3600" dirty="0" smtClean="0"/>
              <a:t>Give it a name: call this sum </a:t>
            </a:r>
            <a:r>
              <a:rPr lang="en-US" sz="3600" b="1" dirty="0" smtClean="0"/>
              <a:t>inertia </a:t>
            </a:r>
          </a:p>
          <a:p>
            <a:endParaRPr lang="en-US" sz="3200" dirty="0"/>
          </a:p>
        </p:txBody>
      </p:sp>
    </p:spTree>
    <p:extLst>
      <p:ext uri="{BB962C8B-B14F-4D97-AF65-F5344CB8AC3E}">
        <p14:creationId xmlns:p14="http://schemas.microsoft.com/office/powerpoint/2010/main" val="33074867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performance: inertia</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2779353438"/>
              </p:ext>
            </p:extLst>
          </p:nvPr>
        </p:nvGraphicFramePr>
        <p:xfrm>
          <a:off x="3087688" y="1911350"/>
          <a:ext cx="5565775" cy="1970088"/>
        </p:xfrm>
        <a:graphic>
          <a:graphicData uri="http://schemas.openxmlformats.org/presentationml/2006/ole">
            <mc:AlternateContent xmlns:mc="http://schemas.openxmlformats.org/markup-compatibility/2006">
              <mc:Choice xmlns:v="urn:schemas-microsoft-com:vml" Requires="v">
                <p:oleObj spid="_x0000_s1059" name="Equation" r:id="rId4" imgW="1435100" imgH="508000" progId="Equation.DSMT4">
                  <p:embed/>
                </p:oleObj>
              </mc:Choice>
              <mc:Fallback>
                <p:oleObj name="Equation" r:id="rId4" imgW="1435100" imgH="508000" progId="Equation.DSMT4">
                  <p:embed/>
                  <p:pic>
                    <p:nvPicPr>
                      <p:cNvPr id="0" name=""/>
                      <p:cNvPicPr/>
                      <p:nvPr/>
                    </p:nvPicPr>
                    <p:blipFill>
                      <a:blip r:embed="rId5"/>
                      <a:stretch>
                        <a:fillRect/>
                      </a:stretch>
                    </p:blipFill>
                    <p:spPr>
                      <a:xfrm>
                        <a:off x="3087688" y="1911350"/>
                        <a:ext cx="5565775" cy="1970088"/>
                      </a:xfrm>
                      <a:prstGeom prst="rect">
                        <a:avLst/>
                      </a:prstGeom>
                    </p:spPr>
                  </p:pic>
                </p:oleObj>
              </mc:Fallback>
            </mc:AlternateContent>
          </a:graphicData>
        </a:graphic>
      </p:graphicFrame>
      <p:grpSp>
        <p:nvGrpSpPr>
          <p:cNvPr id="16" name="Group 15"/>
          <p:cNvGrpSpPr/>
          <p:nvPr/>
        </p:nvGrpSpPr>
        <p:grpSpPr>
          <a:xfrm>
            <a:off x="614987" y="3845271"/>
            <a:ext cx="3195387" cy="1006508"/>
            <a:chOff x="614987" y="3845271"/>
            <a:chExt cx="3195387" cy="1006508"/>
          </a:xfrm>
        </p:grpSpPr>
        <p:sp>
          <p:nvSpPr>
            <p:cNvPr id="4" name="TextBox 3"/>
            <p:cNvSpPr txBox="1"/>
            <p:nvPr/>
          </p:nvSpPr>
          <p:spPr>
            <a:xfrm>
              <a:off x="614987" y="4328559"/>
              <a:ext cx="2763221" cy="523220"/>
            </a:xfrm>
            <a:prstGeom prst="rect">
              <a:avLst/>
            </a:prstGeom>
            <a:noFill/>
          </p:spPr>
          <p:txBody>
            <a:bodyPr wrap="none" rtlCol="0">
              <a:spAutoFit/>
            </a:bodyPr>
            <a:lstStyle/>
            <a:p>
              <a:r>
                <a:rPr lang="en-US" sz="2800" dirty="0"/>
                <a:t>s</a:t>
              </a:r>
              <a:r>
                <a:rPr lang="en-US" sz="2800" dirty="0" smtClean="0"/>
                <a:t>um over clusters</a:t>
              </a:r>
              <a:endParaRPr lang="en-US" sz="2800" dirty="0"/>
            </a:p>
          </p:txBody>
        </p:sp>
        <p:cxnSp>
          <p:nvCxnSpPr>
            <p:cNvPr id="9" name="Straight Arrow Connector 8"/>
            <p:cNvCxnSpPr/>
            <p:nvPr/>
          </p:nvCxnSpPr>
          <p:spPr>
            <a:xfrm flipV="1">
              <a:off x="2923684" y="3845271"/>
              <a:ext cx="886690" cy="455203"/>
            </a:xfrm>
            <a:prstGeom prst="straightConnector1">
              <a:avLst/>
            </a:prstGeom>
            <a:ln w="38100">
              <a:solidFill>
                <a:srgbClr val="0000FF"/>
              </a:solidFill>
              <a:tailEnd type="arrow"/>
            </a:ln>
          </p:spPr>
          <p:style>
            <a:lnRef idx="2">
              <a:schemeClr val="accent1"/>
            </a:lnRef>
            <a:fillRef idx="0">
              <a:schemeClr val="accent1"/>
            </a:fillRef>
            <a:effectRef idx="1">
              <a:schemeClr val="accent1"/>
            </a:effectRef>
            <a:fontRef idx="minor">
              <a:schemeClr val="tx1"/>
            </a:fontRef>
          </p:style>
        </p:cxnSp>
      </p:grpSp>
      <p:grpSp>
        <p:nvGrpSpPr>
          <p:cNvPr id="17" name="Group 16"/>
          <p:cNvGrpSpPr/>
          <p:nvPr/>
        </p:nvGrpSpPr>
        <p:grpSpPr>
          <a:xfrm>
            <a:off x="3136900" y="3881438"/>
            <a:ext cx="2531262" cy="2519209"/>
            <a:chOff x="3136900" y="3881438"/>
            <a:chExt cx="2531262" cy="2519209"/>
          </a:xfrm>
        </p:grpSpPr>
        <p:sp>
          <p:nvSpPr>
            <p:cNvPr id="5" name="TextBox 4"/>
            <p:cNvSpPr txBox="1"/>
            <p:nvPr/>
          </p:nvSpPr>
          <p:spPr>
            <a:xfrm>
              <a:off x="3136900" y="5446540"/>
              <a:ext cx="2531262" cy="954107"/>
            </a:xfrm>
            <a:prstGeom prst="rect">
              <a:avLst/>
            </a:prstGeom>
            <a:noFill/>
          </p:spPr>
          <p:txBody>
            <a:bodyPr wrap="none" rtlCol="0">
              <a:spAutoFit/>
            </a:bodyPr>
            <a:lstStyle/>
            <a:p>
              <a:r>
                <a:rPr lang="en-US" sz="2800" dirty="0"/>
                <a:t>s</a:t>
              </a:r>
              <a:r>
                <a:rPr lang="en-US" sz="2800" dirty="0" smtClean="0"/>
                <a:t>um over points </a:t>
              </a:r>
            </a:p>
            <a:p>
              <a:r>
                <a:rPr lang="en-US" sz="2800" dirty="0" smtClean="0"/>
                <a:t>in cluster </a:t>
              </a:r>
              <a:r>
                <a:rPr lang="en-US" sz="2800" i="1" dirty="0" smtClean="0"/>
                <a:t>j</a:t>
              </a:r>
              <a:endParaRPr lang="en-US" sz="2800" i="1" dirty="0"/>
            </a:p>
          </p:txBody>
        </p:sp>
        <p:cxnSp>
          <p:nvCxnSpPr>
            <p:cNvPr id="11" name="Straight Arrow Connector 10"/>
            <p:cNvCxnSpPr/>
            <p:nvPr/>
          </p:nvCxnSpPr>
          <p:spPr>
            <a:xfrm flipV="1">
              <a:off x="4888782" y="3881438"/>
              <a:ext cx="383434" cy="1565102"/>
            </a:xfrm>
            <a:prstGeom prst="straightConnector1">
              <a:avLst/>
            </a:prstGeom>
            <a:ln w="38100">
              <a:solidFill>
                <a:srgbClr val="0000FF"/>
              </a:solidFill>
              <a:tailEnd type="arrow"/>
            </a:ln>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a:off x="6279249" y="3378089"/>
            <a:ext cx="2776546" cy="3032723"/>
            <a:chOff x="6279249" y="3378089"/>
            <a:chExt cx="2776546" cy="3032723"/>
          </a:xfrm>
        </p:grpSpPr>
        <p:sp>
          <p:nvSpPr>
            <p:cNvPr id="6" name="TextBox 5"/>
            <p:cNvSpPr txBox="1"/>
            <p:nvPr/>
          </p:nvSpPr>
          <p:spPr>
            <a:xfrm>
              <a:off x="6279249" y="5456705"/>
              <a:ext cx="2776546" cy="954107"/>
            </a:xfrm>
            <a:prstGeom prst="rect">
              <a:avLst/>
            </a:prstGeom>
            <a:noFill/>
          </p:spPr>
          <p:txBody>
            <a:bodyPr wrap="none" rtlCol="0">
              <a:spAutoFit/>
            </a:bodyPr>
            <a:lstStyle/>
            <a:p>
              <a:r>
                <a:rPr lang="en-US" sz="2800" dirty="0"/>
                <a:t>position of </a:t>
              </a:r>
              <a:r>
                <a:rPr lang="en-US" sz="2800" dirty="0" smtClean="0"/>
                <a:t>point </a:t>
              </a:r>
              <a:r>
                <a:rPr lang="en-US" sz="2800" i="1" dirty="0" err="1" smtClean="0"/>
                <a:t>i</a:t>
              </a:r>
              <a:r>
                <a:rPr lang="en-US" sz="2800" dirty="0" smtClean="0"/>
                <a:t> </a:t>
              </a:r>
              <a:endParaRPr lang="en-US" sz="2800" dirty="0"/>
            </a:p>
            <a:p>
              <a:r>
                <a:rPr lang="en-US" sz="2800" dirty="0"/>
                <a:t>in cluster </a:t>
              </a:r>
              <a:r>
                <a:rPr lang="en-US" sz="2800" i="1" dirty="0"/>
                <a:t>j</a:t>
              </a:r>
            </a:p>
          </p:txBody>
        </p:sp>
        <p:cxnSp>
          <p:nvCxnSpPr>
            <p:cNvPr id="13" name="Straight Arrow Connector 12"/>
            <p:cNvCxnSpPr/>
            <p:nvPr/>
          </p:nvCxnSpPr>
          <p:spPr>
            <a:xfrm flipH="1" flipV="1">
              <a:off x="6662164" y="3378089"/>
              <a:ext cx="431363" cy="2068451"/>
            </a:xfrm>
            <a:prstGeom prst="straightConnector1">
              <a:avLst/>
            </a:prstGeom>
            <a:ln w="38100">
              <a:solidFill>
                <a:srgbClr val="0000FF"/>
              </a:solidFill>
              <a:tailEnd type="arrow"/>
            </a:ln>
          </p:spPr>
          <p:style>
            <a:lnRef idx="2">
              <a:schemeClr val="accent1"/>
            </a:lnRef>
            <a:fillRef idx="0">
              <a:schemeClr val="accent1"/>
            </a:fillRef>
            <a:effectRef idx="1">
              <a:schemeClr val="accent1"/>
            </a:effectRef>
            <a:fontRef idx="minor">
              <a:schemeClr val="tx1"/>
            </a:fontRef>
          </p:style>
        </p:cxnSp>
      </p:grpSp>
      <p:grpSp>
        <p:nvGrpSpPr>
          <p:cNvPr id="19" name="Group 18"/>
          <p:cNvGrpSpPr/>
          <p:nvPr/>
        </p:nvGrpSpPr>
        <p:grpSpPr>
          <a:xfrm>
            <a:off x="7692643" y="3378089"/>
            <a:ext cx="4223518" cy="1904577"/>
            <a:chOff x="7692643" y="3378089"/>
            <a:chExt cx="4223518" cy="1904577"/>
          </a:xfrm>
        </p:grpSpPr>
        <p:sp>
          <p:nvSpPr>
            <p:cNvPr id="7" name="TextBox 6"/>
            <p:cNvSpPr txBox="1"/>
            <p:nvPr/>
          </p:nvSpPr>
          <p:spPr>
            <a:xfrm>
              <a:off x="8852076" y="4328559"/>
              <a:ext cx="3064085" cy="954107"/>
            </a:xfrm>
            <a:prstGeom prst="rect">
              <a:avLst/>
            </a:prstGeom>
            <a:noFill/>
          </p:spPr>
          <p:txBody>
            <a:bodyPr wrap="none" rtlCol="0">
              <a:spAutoFit/>
            </a:bodyPr>
            <a:lstStyle/>
            <a:p>
              <a:r>
                <a:rPr lang="en-US" sz="2800" dirty="0"/>
                <a:t>position </a:t>
              </a:r>
              <a:r>
                <a:rPr lang="en-US" sz="2800" dirty="0" smtClean="0"/>
                <a:t>of centroid</a:t>
              </a:r>
              <a:endParaRPr lang="en-US" sz="2800" dirty="0"/>
            </a:p>
            <a:p>
              <a:r>
                <a:rPr lang="en-US" sz="2800" dirty="0" smtClean="0"/>
                <a:t>of </a:t>
              </a:r>
              <a:r>
                <a:rPr lang="en-US" sz="2800" dirty="0"/>
                <a:t>cluster </a:t>
              </a:r>
              <a:r>
                <a:rPr lang="en-US" sz="2800" i="1" dirty="0"/>
                <a:t>j</a:t>
              </a:r>
            </a:p>
          </p:txBody>
        </p:sp>
        <p:cxnSp>
          <p:nvCxnSpPr>
            <p:cNvPr id="15" name="Straight Arrow Connector 14"/>
            <p:cNvCxnSpPr/>
            <p:nvPr/>
          </p:nvCxnSpPr>
          <p:spPr>
            <a:xfrm flipH="1" flipV="1">
              <a:off x="7692643" y="3378089"/>
              <a:ext cx="2444391" cy="922385"/>
            </a:xfrm>
            <a:prstGeom prst="straightConnector1">
              <a:avLst/>
            </a:prstGeom>
            <a:ln w="38100">
              <a:solidFill>
                <a:srgbClr val="0000FF"/>
              </a:solidFill>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77457293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7706217" y="548403"/>
            <a:ext cx="3185375" cy="646331"/>
          </a:xfrm>
          <a:prstGeom prst="rect">
            <a:avLst/>
          </a:prstGeom>
          <a:noFill/>
        </p:spPr>
        <p:txBody>
          <a:bodyPr wrap="none" rtlCol="0">
            <a:spAutoFit/>
          </a:bodyPr>
          <a:lstStyle/>
          <a:p>
            <a:r>
              <a:rPr lang="en-US" dirty="0" smtClean="0"/>
              <a:t>Cholera cases (black rectangles)</a:t>
            </a:r>
          </a:p>
          <a:p>
            <a:r>
              <a:rPr lang="en-US" dirty="0"/>
              <a:t>i</a:t>
            </a:r>
            <a:r>
              <a:rPr lang="en-US" dirty="0" smtClean="0"/>
              <a:t>n London epidemic of 1854</a:t>
            </a:r>
            <a:endParaRPr lang="en-US" dirty="0"/>
          </a:p>
        </p:txBody>
      </p:sp>
      <p:sp>
        <p:nvSpPr>
          <p:cNvPr id="11" name="TextBox 10"/>
          <p:cNvSpPr txBox="1"/>
          <p:nvPr/>
        </p:nvSpPr>
        <p:spPr>
          <a:xfrm>
            <a:off x="7266740" y="2505101"/>
            <a:ext cx="4634602" cy="1631216"/>
          </a:xfrm>
          <a:prstGeom prst="rect">
            <a:avLst/>
          </a:prstGeom>
          <a:noFill/>
        </p:spPr>
        <p:txBody>
          <a:bodyPr wrap="none" rtlCol="0">
            <a:spAutoFit/>
          </a:bodyPr>
          <a:lstStyle/>
          <a:p>
            <a:pPr marL="285750" indent="-285750">
              <a:buFont typeface="Arial"/>
              <a:buChar char="•"/>
            </a:pPr>
            <a:r>
              <a:rPr lang="en-US" sz="2000" dirty="0" smtClean="0"/>
              <a:t>Physician John Snow proposed </a:t>
            </a:r>
          </a:p>
          <a:p>
            <a:r>
              <a:rPr lang="en-US" sz="2000" dirty="0" smtClean="0"/>
              <a:t>    epidemic caused by contaminated water </a:t>
            </a:r>
            <a:endParaRPr lang="en-US" sz="2000" dirty="0"/>
          </a:p>
          <a:p>
            <a:pPr marL="285750" indent="-285750">
              <a:buFont typeface="Arial"/>
              <a:buChar char="•"/>
            </a:pPr>
            <a:endParaRPr lang="en-US" sz="2000" dirty="0" smtClean="0"/>
          </a:p>
          <a:p>
            <a:pPr marL="285750" indent="-285750">
              <a:buFont typeface="Arial"/>
              <a:buChar char="•"/>
            </a:pPr>
            <a:r>
              <a:rPr lang="en-US" sz="2000" dirty="0"/>
              <a:t>I</a:t>
            </a:r>
            <a:r>
              <a:rPr lang="en-US" sz="2000" dirty="0" smtClean="0"/>
              <a:t>dentified contaminated water pump </a:t>
            </a:r>
          </a:p>
          <a:p>
            <a:r>
              <a:rPr lang="en-US" sz="2000" dirty="0" smtClean="0"/>
              <a:t>     (other pumps too far away)</a:t>
            </a:r>
            <a:endParaRPr lang="en-US" sz="2000" dirty="0"/>
          </a:p>
        </p:txBody>
      </p:sp>
      <p:pic>
        <p:nvPicPr>
          <p:cNvPr id="5" name="Picture 4" descr="1024px-Snow-cholera-map-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137" y="411240"/>
            <a:ext cx="6428547" cy="5995374"/>
          </a:xfrm>
          <a:prstGeom prst="rect">
            <a:avLst/>
          </a:prstGeom>
        </p:spPr>
      </p:pic>
      <p:grpSp>
        <p:nvGrpSpPr>
          <p:cNvPr id="19" name="Group 18"/>
          <p:cNvGrpSpPr/>
          <p:nvPr/>
        </p:nvGrpSpPr>
        <p:grpSpPr>
          <a:xfrm>
            <a:off x="2518690" y="1718408"/>
            <a:ext cx="4159955" cy="3124850"/>
            <a:chOff x="2731206" y="1753360"/>
            <a:chExt cx="4159955" cy="3124850"/>
          </a:xfrm>
        </p:grpSpPr>
        <p:sp>
          <p:nvSpPr>
            <p:cNvPr id="12" name="Oval 11"/>
            <p:cNvSpPr/>
            <p:nvPr/>
          </p:nvSpPr>
          <p:spPr>
            <a:xfrm>
              <a:off x="2731206" y="2549878"/>
              <a:ext cx="324555" cy="324555"/>
            </a:xfrm>
            <a:prstGeom prst="ellipse">
              <a:avLst/>
            </a:prstGeom>
            <a:noFill/>
            <a:ln w="25400">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4459111" y="4391378"/>
              <a:ext cx="324555" cy="324555"/>
            </a:xfrm>
            <a:prstGeom prst="ellipse">
              <a:avLst/>
            </a:prstGeom>
            <a:noFill/>
            <a:ln w="25400">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3359856" y="4553655"/>
              <a:ext cx="324555" cy="324555"/>
            </a:xfrm>
            <a:prstGeom prst="ellipse">
              <a:avLst/>
            </a:prstGeom>
            <a:noFill/>
            <a:ln w="25400">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5614106" y="3915128"/>
              <a:ext cx="324555" cy="324555"/>
            </a:xfrm>
            <a:prstGeom prst="ellipse">
              <a:avLst/>
            </a:prstGeom>
            <a:noFill/>
            <a:ln w="25400">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p:nvSpPr>
          <p:spPr>
            <a:xfrm>
              <a:off x="6566606" y="3752850"/>
              <a:ext cx="324555" cy="324555"/>
            </a:xfrm>
            <a:prstGeom prst="ellipse">
              <a:avLst/>
            </a:prstGeom>
            <a:noFill/>
            <a:ln w="25400">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2731206" y="1753360"/>
              <a:ext cx="324555" cy="324555"/>
            </a:xfrm>
            <a:prstGeom prst="ellipse">
              <a:avLst/>
            </a:prstGeom>
            <a:noFill/>
            <a:ln w="25400">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0" name="Oval 9"/>
          <p:cNvSpPr/>
          <p:nvPr/>
        </p:nvSpPr>
        <p:spPr>
          <a:xfrm>
            <a:off x="3944760" y="2956278"/>
            <a:ext cx="324555" cy="324555"/>
          </a:xfrm>
          <a:prstGeom prst="ellipse">
            <a:avLst/>
          </a:prstGeom>
          <a:noFill/>
          <a:ln w="25400">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565321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performance: inertia</a:t>
            </a:r>
            <a:endParaRPr lang="en-US" dirty="0"/>
          </a:p>
        </p:txBody>
      </p:sp>
      <p:sp>
        <p:nvSpPr>
          <p:cNvPr id="20" name="TextBox 19"/>
          <p:cNvSpPr txBox="1"/>
          <p:nvPr/>
        </p:nvSpPr>
        <p:spPr>
          <a:xfrm>
            <a:off x="584301" y="1665958"/>
            <a:ext cx="10868975" cy="5016758"/>
          </a:xfrm>
          <a:prstGeom prst="rect">
            <a:avLst/>
          </a:prstGeom>
          <a:noFill/>
        </p:spPr>
        <p:txBody>
          <a:bodyPr wrap="square" rtlCol="0">
            <a:spAutoFit/>
          </a:bodyPr>
          <a:lstStyle/>
          <a:p>
            <a:r>
              <a:rPr lang="en-US" sz="3600" dirty="0" smtClean="0"/>
              <a:t>Intuition: want </a:t>
            </a:r>
            <a:r>
              <a:rPr lang="en-US" sz="3600" i="1" dirty="0" smtClean="0"/>
              <a:t>I </a:t>
            </a:r>
            <a:r>
              <a:rPr lang="en-US" sz="3600" dirty="0" smtClean="0"/>
              <a:t>as small as possible</a:t>
            </a:r>
          </a:p>
          <a:p>
            <a:endParaRPr lang="en-US" sz="3600" b="1" dirty="0"/>
          </a:p>
          <a:p>
            <a:r>
              <a:rPr lang="en-US" sz="3600" dirty="0" smtClean="0"/>
              <a:t>Problem:  </a:t>
            </a:r>
            <a:r>
              <a:rPr lang="en-US" sz="3600" i="1" dirty="0" smtClean="0"/>
              <a:t>I ≥ </a:t>
            </a:r>
            <a:r>
              <a:rPr lang="en-US" sz="3600" dirty="0" smtClean="0"/>
              <a:t>0</a:t>
            </a:r>
          </a:p>
          <a:p>
            <a:endParaRPr lang="en-US" sz="3600" dirty="0"/>
          </a:p>
          <a:p>
            <a:r>
              <a:rPr lang="en-US" sz="3600" dirty="0" smtClean="0"/>
              <a:t>Minimum is zero, which occurs in two (useless) cases:</a:t>
            </a:r>
          </a:p>
          <a:p>
            <a:endParaRPr lang="en-US" sz="3600" dirty="0"/>
          </a:p>
          <a:p>
            <a:r>
              <a:rPr lang="en-US" sz="3600" dirty="0" smtClean="0"/>
              <a:t>All points at same location (</a:t>
            </a:r>
            <a:r>
              <a:rPr lang="en-US" sz="3600" i="1" dirty="0" smtClean="0"/>
              <a:t>I</a:t>
            </a:r>
            <a:r>
              <a:rPr lang="en-US" sz="3600" dirty="0" smtClean="0"/>
              <a:t> = 0 for all </a:t>
            </a:r>
            <a:r>
              <a:rPr lang="en-US" sz="3600" i="1" dirty="0" smtClean="0"/>
              <a:t>k</a:t>
            </a:r>
            <a:r>
              <a:rPr lang="en-US" sz="3600" dirty="0" smtClean="0"/>
              <a:t>)</a:t>
            </a:r>
          </a:p>
          <a:p>
            <a:r>
              <a:rPr lang="en-US" sz="3600" dirty="0" smtClean="0"/>
              <a:t>Number of clusters = number of points (</a:t>
            </a:r>
            <a:r>
              <a:rPr lang="en-US" sz="3600" i="1" dirty="0" smtClean="0"/>
              <a:t>k</a:t>
            </a:r>
            <a:r>
              <a:rPr lang="en-US" sz="3600" dirty="0" smtClean="0"/>
              <a:t> = </a:t>
            </a:r>
            <a:r>
              <a:rPr lang="en-US" sz="3600" i="1" dirty="0" smtClean="0"/>
              <a:t>n</a:t>
            </a:r>
            <a:r>
              <a:rPr lang="en-US" sz="3600" dirty="0" smtClean="0"/>
              <a:t>) </a:t>
            </a:r>
          </a:p>
          <a:p>
            <a:endParaRPr lang="en-US" sz="3200" dirty="0"/>
          </a:p>
        </p:txBody>
      </p:sp>
    </p:spTree>
    <p:extLst>
      <p:ext uri="{BB962C8B-B14F-4D97-AF65-F5344CB8AC3E}">
        <p14:creationId xmlns:p14="http://schemas.microsoft.com/office/powerpoint/2010/main" val="103886829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performance: inertia</a:t>
            </a:r>
            <a:endParaRPr lang="en-US" dirty="0"/>
          </a:p>
        </p:txBody>
      </p:sp>
      <p:grpSp>
        <p:nvGrpSpPr>
          <p:cNvPr id="3" name="Group 2"/>
          <p:cNvGrpSpPr/>
          <p:nvPr/>
        </p:nvGrpSpPr>
        <p:grpSpPr>
          <a:xfrm>
            <a:off x="2455333" y="1329679"/>
            <a:ext cx="7598833" cy="4593166"/>
            <a:chOff x="2032000" y="1545167"/>
            <a:chExt cx="7598833" cy="4593166"/>
          </a:xfrm>
        </p:grpSpPr>
        <p:cxnSp>
          <p:nvCxnSpPr>
            <p:cNvPr id="4" name="Straight Connector 3"/>
            <p:cNvCxnSpPr/>
            <p:nvPr/>
          </p:nvCxnSpPr>
          <p:spPr>
            <a:xfrm>
              <a:off x="2032000" y="1545167"/>
              <a:ext cx="0" cy="459316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 name="Straight Connector 4"/>
            <p:cNvCxnSpPr/>
            <p:nvPr/>
          </p:nvCxnSpPr>
          <p:spPr>
            <a:xfrm>
              <a:off x="2032000" y="6138333"/>
              <a:ext cx="7598833"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6" name="TextBox 5"/>
          <p:cNvSpPr txBox="1"/>
          <p:nvPr/>
        </p:nvSpPr>
        <p:spPr>
          <a:xfrm>
            <a:off x="1147770" y="1329679"/>
            <a:ext cx="982811" cy="461665"/>
          </a:xfrm>
          <a:prstGeom prst="rect">
            <a:avLst/>
          </a:prstGeom>
          <a:noFill/>
        </p:spPr>
        <p:txBody>
          <a:bodyPr wrap="none" rtlCol="0">
            <a:spAutoFit/>
          </a:bodyPr>
          <a:lstStyle/>
          <a:p>
            <a:r>
              <a:rPr lang="en-US" sz="2400" dirty="0" smtClean="0"/>
              <a:t>inertia</a:t>
            </a:r>
            <a:endParaRPr lang="en-US" sz="2400" dirty="0"/>
          </a:p>
        </p:txBody>
      </p:sp>
      <p:sp>
        <p:nvSpPr>
          <p:cNvPr id="7" name="Multiply 6"/>
          <p:cNvSpPr/>
          <p:nvPr/>
        </p:nvSpPr>
        <p:spPr>
          <a:xfrm>
            <a:off x="2212878" y="2239818"/>
            <a:ext cx="484909" cy="48490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Multiply 7"/>
          <p:cNvSpPr/>
          <p:nvPr/>
        </p:nvSpPr>
        <p:spPr>
          <a:xfrm>
            <a:off x="4392190" y="4395267"/>
            <a:ext cx="484909" cy="48490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Multiply 8"/>
          <p:cNvSpPr/>
          <p:nvPr/>
        </p:nvSpPr>
        <p:spPr>
          <a:xfrm>
            <a:off x="8496608" y="5680390"/>
            <a:ext cx="484909" cy="48490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6571502" y="5052348"/>
            <a:ext cx="484909" cy="48490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2286055" y="6082016"/>
            <a:ext cx="338554" cy="461665"/>
          </a:xfrm>
          <a:prstGeom prst="rect">
            <a:avLst/>
          </a:prstGeom>
          <a:noFill/>
        </p:spPr>
        <p:txBody>
          <a:bodyPr wrap="none" rtlCol="0">
            <a:spAutoFit/>
          </a:bodyPr>
          <a:lstStyle/>
          <a:p>
            <a:r>
              <a:rPr lang="en-US" sz="2400" dirty="0" smtClean="0"/>
              <a:t>1</a:t>
            </a:r>
            <a:endParaRPr lang="en-US" sz="2400" dirty="0"/>
          </a:p>
        </p:txBody>
      </p:sp>
      <p:sp>
        <p:nvSpPr>
          <p:cNvPr id="17" name="TextBox 16"/>
          <p:cNvSpPr txBox="1"/>
          <p:nvPr/>
        </p:nvSpPr>
        <p:spPr>
          <a:xfrm>
            <a:off x="4465367" y="6076308"/>
            <a:ext cx="338554" cy="461665"/>
          </a:xfrm>
          <a:prstGeom prst="rect">
            <a:avLst/>
          </a:prstGeom>
          <a:noFill/>
        </p:spPr>
        <p:txBody>
          <a:bodyPr wrap="none" rtlCol="0">
            <a:spAutoFit/>
          </a:bodyPr>
          <a:lstStyle/>
          <a:p>
            <a:r>
              <a:rPr lang="en-US" sz="2400" dirty="0" smtClean="0"/>
              <a:t>2</a:t>
            </a:r>
            <a:endParaRPr lang="en-US" sz="2400" dirty="0"/>
          </a:p>
        </p:txBody>
      </p:sp>
      <p:sp>
        <p:nvSpPr>
          <p:cNvPr id="18" name="TextBox 17"/>
          <p:cNvSpPr txBox="1"/>
          <p:nvPr/>
        </p:nvSpPr>
        <p:spPr>
          <a:xfrm>
            <a:off x="6644679" y="6048149"/>
            <a:ext cx="338554" cy="461665"/>
          </a:xfrm>
          <a:prstGeom prst="rect">
            <a:avLst/>
          </a:prstGeom>
          <a:noFill/>
        </p:spPr>
        <p:txBody>
          <a:bodyPr wrap="none" rtlCol="0">
            <a:spAutoFit/>
          </a:bodyPr>
          <a:lstStyle/>
          <a:p>
            <a:r>
              <a:rPr lang="en-US" sz="2400" dirty="0" smtClean="0"/>
              <a:t>3</a:t>
            </a:r>
            <a:endParaRPr lang="en-US" sz="2400" dirty="0"/>
          </a:p>
        </p:txBody>
      </p:sp>
      <p:sp>
        <p:nvSpPr>
          <p:cNvPr id="19" name="TextBox 18"/>
          <p:cNvSpPr txBox="1"/>
          <p:nvPr/>
        </p:nvSpPr>
        <p:spPr>
          <a:xfrm>
            <a:off x="8569785" y="6082016"/>
            <a:ext cx="338554" cy="461665"/>
          </a:xfrm>
          <a:prstGeom prst="rect">
            <a:avLst/>
          </a:prstGeom>
          <a:noFill/>
        </p:spPr>
        <p:txBody>
          <a:bodyPr wrap="none" rtlCol="0">
            <a:spAutoFit/>
          </a:bodyPr>
          <a:lstStyle/>
          <a:p>
            <a:r>
              <a:rPr lang="en-US" sz="2400" dirty="0" smtClean="0"/>
              <a:t>4</a:t>
            </a:r>
            <a:endParaRPr lang="en-US" sz="2400" dirty="0"/>
          </a:p>
        </p:txBody>
      </p:sp>
      <p:cxnSp>
        <p:nvCxnSpPr>
          <p:cNvPr id="21" name="Straight Connector 20"/>
          <p:cNvCxnSpPr/>
          <p:nvPr/>
        </p:nvCxnSpPr>
        <p:spPr>
          <a:xfrm>
            <a:off x="4654550" y="4622800"/>
            <a:ext cx="4095750" cy="1300045"/>
          </a:xfrm>
          <a:prstGeom prst="line">
            <a:avLst/>
          </a:prstGeom>
          <a:ln w="25400">
            <a:solidFill>
              <a:srgbClr val="0000FF"/>
            </a:solidFill>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2455333" y="2463800"/>
            <a:ext cx="2199217" cy="2159000"/>
          </a:xfrm>
          <a:prstGeom prst="line">
            <a:avLst/>
          </a:prstGeom>
          <a:ln w="25400">
            <a:solidFill>
              <a:srgbClr val="0000FF"/>
            </a:solidFill>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a:off x="4654550" y="5052348"/>
            <a:ext cx="0" cy="628042"/>
          </a:xfrm>
          <a:prstGeom prst="straightConnector1">
            <a:avLst/>
          </a:prstGeom>
          <a:ln w="50800">
            <a:solidFill>
              <a:srgbClr val="008000"/>
            </a:solidFill>
            <a:headEnd type="triangle"/>
            <a:tailEnd type="none"/>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4179844" y="3171255"/>
            <a:ext cx="1460030" cy="830997"/>
          </a:xfrm>
          <a:prstGeom prst="rect">
            <a:avLst/>
          </a:prstGeom>
          <a:noFill/>
        </p:spPr>
        <p:txBody>
          <a:bodyPr wrap="none" rtlCol="0">
            <a:spAutoFit/>
          </a:bodyPr>
          <a:lstStyle/>
          <a:p>
            <a:r>
              <a:rPr lang="en-US" sz="2400" dirty="0" smtClean="0">
                <a:solidFill>
                  <a:srgbClr val="008000"/>
                </a:solidFill>
              </a:rPr>
              <a:t>Choose k </a:t>
            </a:r>
          </a:p>
          <a:p>
            <a:r>
              <a:rPr lang="en-US" sz="2400" dirty="0">
                <a:solidFill>
                  <a:srgbClr val="008000"/>
                </a:solidFill>
              </a:rPr>
              <a:t>a</a:t>
            </a:r>
            <a:r>
              <a:rPr lang="en-US" sz="2400" dirty="0" smtClean="0">
                <a:solidFill>
                  <a:srgbClr val="008000"/>
                </a:solidFill>
              </a:rPr>
              <a:t>t “elbow</a:t>
            </a:r>
            <a:r>
              <a:rPr lang="en-US" dirty="0" smtClean="0">
                <a:solidFill>
                  <a:srgbClr val="008000"/>
                </a:solidFill>
              </a:rPr>
              <a:t>”</a:t>
            </a:r>
            <a:endParaRPr lang="en-US" dirty="0">
              <a:solidFill>
                <a:srgbClr val="008000"/>
              </a:solidFill>
            </a:endParaRPr>
          </a:p>
        </p:txBody>
      </p:sp>
      <p:sp>
        <p:nvSpPr>
          <p:cNvPr id="36" name="TextBox 35"/>
          <p:cNvSpPr txBox="1"/>
          <p:nvPr/>
        </p:nvSpPr>
        <p:spPr>
          <a:xfrm>
            <a:off x="9160722" y="1509693"/>
            <a:ext cx="1964074" cy="954107"/>
          </a:xfrm>
          <a:prstGeom prst="rect">
            <a:avLst/>
          </a:prstGeom>
          <a:noFill/>
        </p:spPr>
        <p:txBody>
          <a:bodyPr wrap="none" rtlCol="0">
            <a:spAutoFit/>
          </a:bodyPr>
          <a:lstStyle/>
          <a:p>
            <a:r>
              <a:rPr lang="en-US" sz="2800" dirty="0" smtClean="0"/>
              <a:t>Inertia for </a:t>
            </a:r>
          </a:p>
          <a:p>
            <a:r>
              <a:rPr lang="en-US" sz="2800" dirty="0" smtClean="0"/>
              <a:t>toy example</a:t>
            </a:r>
            <a:endParaRPr lang="en-US" sz="2800" dirty="0"/>
          </a:p>
        </p:txBody>
      </p:sp>
    </p:spTree>
    <p:extLst>
      <p:ext uri="{BB962C8B-B14F-4D97-AF65-F5344CB8AC3E}">
        <p14:creationId xmlns:p14="http://schemas.microsoft.com/office/powerpoint/2010/main" val="3307486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1422064" cy="985557"/>
          </a:xfrm>
        </p:spPr>
        <p:txBody>
          <a:bodyPr/>
          <a:lstStyle/>
          <a:p>
            <a:r>
              <a:rPr lang="en-US" i="1" dirty="0" smtClean="0"/>
              <a:t>k</a:t>
            </a:r>
            <a:r>
              <a:rPr lang="en-US" dirty="0" smtClean="0"/>
              <a:t>-means performance: silhouette coefficient</a:t>
            </a:r>
            <a:endParaRPr lang="en-US" dirty="0"/>
          </a:p>
        </p:txBody>
      </p:sp>
      <p:sp>
        <p:nvSpPr>
          <p:cNvPr id="3" name="TextBox 2"/>
          <p:cNvSpPr txBox="1"/>
          <p:nvPr/>
        </p:nvSpPr>
        <p:spPr>
          <a:xfrm>
            <a:off x="584300" y="1534233"/>
            <a:ext cx="11226699" cy="5016758"/>
          </a:xfrm>
          <a:prstGeom prst="rect">
            <a:avLst/>
          </a:prstGeom>
          <a:noFill/>
        </p:spPr>
        <p:txBody>
          <a:bodyPr wrap="square" rtlCol="0">
            <a:spAutoFit/>
          </a:bodyPr>
          <a:lstStyle/>
          <a:p>
            <a:r>
              <a:rPr lang="en-US" sz="3600" dirty="0" smtClean="0"/>
              <a:t>Idea:  </a:t>
            </a:r>
            <a:r>
              <a:rPr lang="en-US" sz="3600" dirty="0" smtClean="0">
                <a:sym typeface="Wingdings"/>
              </a:rPr>
              <a:t>good clustering  points close to cluster centroids</a:t>
            </a:r>
          </a:p>
          <a:p>
            <a:r>
              <a:rPr lang="en-US" sz="3600" b="1" dirty="0" smtClean="0">
                <a:sym typeface="Wingdings"/>
              </a:rPr>
              <a:t>and </a:t>
            </a:r>
            <a:r>
              <a:rPr lang="en-US" sz="3600" dirty="0" smtClean="0">
                <a:sym typeface="Wingdings"/>
              </a:rPr>
              <a:t>far away from other clusters</a:t>
            </a:r>
            <a:endParaRPr lang="en-US" sz="3600" b="1" dirty="0" smtClean="0">
              <a:sym typeface="Wingdings"/>
            </a:endParaRPr>
          </a:p>
          <a:p>
            <a:endParaRPr lang="en-US" sz="3600" dirty="0">
              <a:sym typeface="Wingdings"/>
            </a:endParaRPr>
          </a:p>
          <a:p>
            <a:r>
              <a:rPr lang="en-US" sz="3600" dirty="0" smtClean="0">
                <a:sym typeface="Wingdings"/>
              </a:rPr>
              <a:t>Quantify this idea: </a:t>
            </a:r>
            <a:r>
              <a:rPr lang="en-US" sz="3600" dirty="0" smtClean="0"/>
              <a:t>compare two distances for each point </a:t>
            </a:r>
            <a:r>
              <a:rPr lang="en-US" sz="3600" i="1" dirty="0" err="1" smtClean="0"/>
              <a:t>i</a:t>
            </a:r>
            <a:endParaRPr lang="en-US" sz="3600" i="1" dirty="0" smtClean="0"/>
          </a:p>
          <a:p>
            <a:r>
              <a:rPr lang="en-US" sz="3600" i="1" dirty="0" smtClean="0"/>
              <a:t>a</a:t>
            </a:r>
            <a:r>
              <a:rPr lang="en-US" sz="3600" dirty="0" smtClean="0"/>
              <a:t>(</a:t>
            </a:r>
            <a:r>
              <a:rPr lang="en-US" sz="3600" i="1" dirty="0" err="1" smtClean="0"/>
              <a:t>i</a:t>
            </a:r>
            <a:r>
              <a:rPr lang="en-US" sz="3600" dirty="0" smtClean="0"/>
              <a:t>):   intra-cluster distance</a:t>
            </a:r>
          </a:p>
          <a:p>
            <a:r>
              <a:rPr lang="en-US" sz="3600" i="1" dirty="0" smtClean="0"/>
              <a:t>b</a:t>
            </a:r>
            <a:r>
              <a:rPr lang="en-US" sz="3600" dirty="0" smtClean="0"/>
              <a:t>(</a:t>
            </a:r>
            <a:r>
              <a:rPr lang="en-US" sz="3600" i="1" dirty="0" err="1"/>
              <a:t>i</a:t>
            </a:r>
            <a:r>
              <a:rPr lang="en-US" sz="3600" dirty="0" smtClean="0"/>
              <a:t>):   inter-cluster distance</a:t>
            </a:r>
          </a:p>
          <a:p>
            <a:endParaRPr lang="en-US" sz="3600" dirty="0"/>
          </a:p>
          <a:p>
            <a:r>
              <a:rPr lang="en-US" sz="3600" dirty="0" smtClean="0"/>
              <a:t>Give it a name: call this metric </a:t>
            </a:r>
            <a:r>
              <a:rPr lang="en-US" sz="3600" b="1" dirty="0" smtClean="0"/>
              <a:t>silhouette coefficient </a:t>
            </a:r>
          </a:p>
          <a:p>
            <a:endParaRPr lang="en-US" sz="3200" dirty="0"/>
          </a:p>
        </p:txBody>
      </p:sp>
      <p:sp>
        <p:nvSpPr>
          <p:cNvPr id="4" name="TextBox 3"/>
          <p:cNvSpPr txBox="1"/>
          <p:nvPr/>
        </p:nvSpPr>
        <p:spPr>
          <a:xfrm>
            <a:off x="5795574" y="3983461"/>
            <a:ext cx="6015426" cy="584776"/>
          </a:xfrm>
          <a:prstGeom prst="rect">
            <a:avLst/>
          </a:prstGeom>
          <a:noFill/>
        </p:spPr>
        <p:txBody>
          <a:bodyPr wrap="square" rtlCol="0">
            <a:spAutoFit/>
          </a:bodyPr>
          <a:lstStyle/>
          <a:p>
            <a:pPr marL="571500" indent="-571500">
              <a:buFont typeface="Wingdings" charset="0"/>
              <a:buChar char="à"/>
            </a:pPr>
            <a:r>
              <a:rPr lang="en-US" sz="3200" dirty="0" smtClean="0">
                <a:solidFill>
                  <a:srgbClr val="0000FF"/>
                </a:solidFill>
              </a:rPr>
              <a:t>Calculate metric based on ratio</a:t>
            </a:r>
            <a:endParaRPr lang="en-US" sz="3200" dirty="0">
              <a:solidFill>
                <a:srgbClr val="0000FF"/>
              </a:solidFill>
            </a:endParaRPr>
          </a:p>
        </p:txBody>
      </p:sp>
    </p:spTree>
    <p:extLst>
      <p:ext uri="{BB962C8B-B14F-4D97-AF65-F5344CB8AC3E}">
        <p14:creationId xmlns:p14="http://schemas.microsoft.com/office/powerpoint/2010/main" val="296597288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1422064" cy="985557"/>
          </a:xfrm>
        </p:spPr>
        <p:txBody>
          <a:bodyPr/>
          <a:lstStyle/>
          <a:p>
            <a:r>
              <a:rPr lang="en-US" i="1" dirty="0" smtClean="0"/>
              <a:t>k</a:t>
            </a:r>
            <a:r>
              <a:rPr lang="en-US" dirty="0" smtClean="0"/>
              <a:t>-means performance: silhouette coefficient</a:t>
            </a:r>
            <a:endParaRPr lang="en-US" dirty="0"/>
          </a:p>
        </p:txBody>
      </p:sp>
      <p:sp>
        <p:nvSpPr>
          <p:cNvPr id="3" name="TextBox 2"/>
          <p:cNvSpPr txBox="1"/>
          <p:nvPr/>
        </p:nvSpPr>
        <p:spPr>
          <a:xfrm>
            <a:off x="584301" y="1534233"/>
            <a:ext cx="11328534" cy="1569660"/>
          </a:xfrm>
          <a:prstGeom prst="rect">
            <a:avLst/>
          </a:prstGeom>
          <a:noFill/>
        </p:spPr>
        <p:txBody>
          <a:bodyPr wrap="none" rtlCol="0">
            <a:spAutoFit/>
          </a:bodyPr>
          <a:lstStyle/>
          <a:p>
            <a:r>
              <a:rPr lang="en-US" sz="3200" i="1" dirty="0" smtClean="0"/>
              <a:t>a</a:t>
            </a:r>
            <a:r>
              <a:rPr lang="en-US" sz="3200" dirty="0" smtClean="0"/>
              <a:t>(</a:t>
            </a:r>
            <a:r>
              <a:rPr lang="en-US" sz="3200" i="1" dirty="0" err="1" smtClean="0"/>
              <a:t>i</a:t>
            </a:r>
            <a:r>
              <a:rPr lang="en-US" sz="3200" dirty="0" smtClean="0"/>
              <a:t>): mean distance</a:t>
            </a:r>
            <a:r>
              <a:rPr lang="en-US" sz="3200" dirty="0"/>
              <a:t> </a:t>
            </a:r>
            <a:r>
              <a:rPr lang="en-US" sz="3200" dirty="0" smtClean="0"/>
              <a:t>between </a:t>
            </a:r>
            <a:r>
              <a:rPr lang="en-US" sz="3200" i="1" dirty="0" err="1" smtClean="0"/>
              <a:t>i</a:t>
            </a:r>
            <a:r>
              <a:rPr lang="en-US" sz="3200" dirty="0" smtClean="0"/>
              <a:t> and all other points in same cluster</a:t>
            </a:r>
          </a:p>
          <a:p>
            <a:r>
              <a:rPr lang="en-US" sz="3200" i="1" dirty="0" smtClean="0"/>
              <a:t>b</a:t>
            </a:r>
            <a:r>
              <a:rPr lang="en-US" sz="3200" dirty="0" smtClean="0"/>
              <a:t>(</a:t>
            </a:r>
            <a:r>
              <a:rPr lang="en-US" sz="3200" i="1" dirty="0" err="1"/>
              <a:t>i</a:t>
            </a:r>
            <a:r>
              <a:rPr lang="en-US" sz="3200" dirty="0" smtClean="0"/>
              <a:t>): mean distance between </a:t>
            </a:r>
            <a:r>
              <a:rPr lang="en-US" sz="3200" i="1" dirty="0" err="1"/>
              <a:t>i</a:t>
            </a:r>
            <a:r>
              <a:rPr lang="en-US" sz="3200" dirty="0"/>
              <a:t> and all other points in </a:t>
            </a:r>
            <a:r>
              <a:rPr lang="en-US" sz="3200" dirty="0" smtClean="0"/>
              <a:t>nearest cluster</a:t>
            </a:r>
          </a:p>
          <a:p>
            <a:r>
              <a:rPr lang="en-US" sz="3200" dirty="0"/>
              <a:t> </a:t>
            </a:r>
            <a:r>
              <a:rPr lang="en-US" sz="3200" dirty="0" smtClean="0"/>
              <a:t>     that does not include </a:t>
            </a:r>
            <a:r>
              <a:rPr lang="en-US" sz="3200" i="1" dirty="0" err="1"/>
              <a:t>i</a:t>
            </a:r>
            <a:endParaRPr lang="en-US" sz="3200" i="1" dirty="0"/>
          </a:p>
        </p:txBody>
      </p:sp>
      <p:graphicFrame>
        <p:nvGraphicFramePr>
          <p:cNvPr id="5" name="Object 4"/>
          <p:cNvGraphicFramePr>
            <a:graphicFrameLocks noChangeAspect="1"/>
          </p:cNvGraphicFramePr>
          <p:nvPr>
            <p:extLst>
              <p:ext uri="{D42A27DB-BD31-4B8C-83A1-F6EECF244321}">
                <p14:modId xmlns:p14="http://schemas.microsoft.com/office/powerpoint/2010/main" val="3841425459"/>
              </p:ext>
            </p:extLst>
          </p:nvPr>
        </p:nvGraphicFramePr>
        <p:xfrm>
          <a:off x="3922713" y="3613150"/>
          <a:ext cx="7112000" cy="2563813"/>
        </p:xfrm>
        <a:graphic>
          <a:graphicData uri="http://schemas.openxmlformats.org/presentationml/2006/ole">
            <mc:AlternateContent xmlns:mc="http://schemas.openxmlformats.org/markup-compatibility/2006">
              <mc:Choice xmlns:v="urn:schemas-microsoft-com:vml" Requires="v">
                <p:oleObj spid="_x0000_s9237" name="Equation" r:id="rId4" imgW="2324100" imgH="838200" progId="Equation.DSMT4">
                  <p:embed/>
                </p:oleObj>
              </mc:Choice>
              <mc:Fallback>
                <p:oleObj name="Equation" r:id="rId4" imgW="2324100" imgH="838200" progId="Equation.DSMT4">
                  <p:embed/>
                  <p:pic>
                    <p:nvPicPr>
                      <p:cNvPr id="0" name=""/>
                      <p:cNvPicPr/>
                      <p:nvPr/>
                    </p:nvPicPr>
                    <p:blipFill>
                      <a:blip r:embed="rId5"/>
                      <a:stretch>
                        <a:fillRect/>
                      </a:stretch>
                    </p:blipFill>
                    <p:spPr>
                      <a:xfrm>
                        <a:off x="3922713" y="3613150"/>
                        <a:ext cx="7112000" cy="2563813"/>
                      </a:xfrm>
                      <a:prstGeom prst="rect">
                        <a:avLst/>
                      </a:prstGeom>
                    </p:spPr>
                  </p:pic>
                </p:oleObj>
              </mc:Fallback>
            </mc:AlternateContent>
          </a:graphicData>
        </a:graphic>
      </p:graphicFrame>
      <p:sp>
        <p:nvSpPr>
          <p:cNvPr id="6" name="TextBox 5"/>
          <p:cNvSpPr txBox="1"/>
          <p:nvPr/>
        </p:nvSpPr>
        <p:spPr>
          <a:xfrm>
            <a:off x="1269950" y="4291362"/>
            <a:ext cx="1890662" cy="1077218"/>
          </a:xfrm>
          <a:prstGeom prst="rect">
            <a:avLst/>
          </a:prstGeom>
          <a:noFill/>
        </p:spPr>
        <p:txBody>
          <a:bodyPr wrap="none" rtlCol="0">
            <a:spAutoFit/>
          </a:bodyPr>
          <a:lstStyle/>
          <a:p>
            <a:r>
              <a:rPr lang="en-US" sz="3200" dirty="0"/>
              <a:t>s</a:t>
            </a:r>
            <a:r>
              <a:rPr lang="en-US" sz="3200" dirty="0" smtClean="0"/>
              <a:t>ilhouette </a:t>
            </a:r>
          </a:p>
          <a:p>
            <a:r>
              <a:rPr lang="en-US" sz="3200" dirty="0" smtClean="0"/>
              <a:t>coefficient</a:t>
            </a:r>
            <a:endParaRPr lang="en-US" sz="3200" dirty="0"/>
          </a:p>
        </p:txBody>
      </p:sp>
    </p:spTree>
    <p:extLst>
      <p:ext uri="{BB962C8B-B14F-4D97-AF65-F5344CB8AC3E}">
        <p14:creationId xmlns:p14="http://schemas.microsoft.com/office/powerpoint/2010/main" val="5242421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1422064" cy="985557"/>
          </a:xfrm>
        </p:spPr>
        <p:txBody>
          <a:bodyPr/>
          <a:lstStyle/>
          <a:p>
            <a:r>
              <a:rPr lang="en-US" i="1" dirty="0" smtClean="0"/>
              <a:t>k</a:t>
            </a:r>
            <a:r>
              <a:rPr lang="en-US" dirty="0" smtClean="0"/>
              <a:t>-means performance: silhouette coefficient</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813967708"/>
              </p:ext>
            </p:extLst>
          </p:nvPr>
        </p:nvGraphicFramePr>
        <p:xfrm>
          <a:off x="4504388" y="1717378"/>
          <a:ext cx="2254250" cy="620713"/>
        </p:xfrm>
        <a:graphic>
          <a:graphicData uri="http://schemas.openxmlformats.org/presentationml/2006/ole">
            <mc:AlternateContent xmlns:mc="http://schemas.openxmlformats.org/markup-compatibility/2006">
              <mc:Choice xmlns:v="urn:schemas-microsoft-com:vml" Requires="v">
                <p:oleObj spid="_x0000_s11284" name="Equation" r:id="rId4" imgW="736600" imgH="203200" progId="Equation.DSMT4">
                  <p:embed/>
                </p:oleObj>
              </mc:Choice>
              <mc:Fallback>
                <p:oleObj name="Equation" r:id="rId4" imgW="736600" imgH="203200" progId="Equation.DSMT4">
                  <p:embed/>
                  <p:pic>
                    <p:nvPicPr>
                      <p:cNvPr id="0" name=""/>
                      <p:cNvPicPr/>
                      <p:nvPr/>
                    </p:nvPicPr>
                    <p:blipFill>
                      <a:blip r:embed="rId5"/>
                      <a:stretch>
                        <a:fillRect/>
                      </a:stretch>
                    </p:blipFill>
                    <p:spPr>
                      <a:xfrm>
                        <a:off x="4504388" y="1717378"/>
                        <a:ext cx="2254250" cy="620713"/>
                      </a:xfrm>
                      <a:prstGeom prst="rect">
                        <a:avLst/>
                      </a:prstGeom>
                    </p:spPr>
                  </p:pic>
                </p:oleObj>
              </mc:Fallback>
            </mc:AlternateContent>
          </a:graphicData>
        </a:graphic>
      </p:graphicFrame>
      <p:cxnSp>
        <p:nvCxnSpPr>
          <p:cNvPr id="8" name="Straight Arrow Connector 7"/>
          <p:cNvCxnSpPr/>
          <p:nvPr/>
        </p:nvCxnSpPr>
        <p:spPr>
          <a:xfrm flipH="1">
            <a:off x="4271650" y="2338091"/>
            <a:ext cx="481041" cy="490744"/>
          </a:xfrm>
          <a:prstGeom prst="straightConnector1">
            <a:avLst/>
          </a:prstGeom>
          <a:ln w="38100">
            <a:solidFill>
              <a:srgbClr val="0000FF"/>
            </a:solidFill>
            <a:headEnd type="arrow"/>
            <a:tailEnd type="none"/>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6617599" y="2338091"/>
            <a:ext cx="501817" cy="490744"/>
          </a:xfrm>
          <a:prstGeom prst="straightConnector1">
            <a:avLst/>
          </a:prstGeom>
          <a:ln w="38100">
            <a:solidFill>
              <a:srgbClr val="0000FF"/>
            </a:solidFill>
            <a:headEnd type="arrow"/>
            <a:tailEnd type="none"/>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3229312" y="3075304"/>
            <a:ext cx="2403222" cy="523220"/>
          </a:xfrm>
          <a:prstGeom prst="rect">
            <a:avLst/>
          </a:prstGeom>
          <a:noFill/>
        </p:spPr>
        <p:txBody>
          <a:bodyPr wrap="none" rtlCol="0">
            <a:spAutoFit/>
          </a:bodyPr>
          <a:lstStyle/>
          <a:p>
            <a:r>
              <a:rPr lang="en-US" sz="2800" dirty="0"/>
              <a:t>p</a:t>
            </a:r>
            <a:r>
              <a:rPr lang="en-US" sz="2800" dirty="0" smtClean="0"/>
              <a:t>oor clustering</a:t>
            </a:r>
            <a:endParaRPr lang="en-US" sz="2800" dirty="0"/>
          </a:p>
        </p:txBody>
      </p:sp>
      <p:sp>
        <p:nvSpPr>
          <p:cNvPr id="14" name="TextBox 13"/>
          <p:cNvSpPr txBox="1"/>
          <p:nvPr/>
        </p:nvSpPr>
        <p:spPr>
          <a:xfrm>
            <a:off x="6617599" y="3075304"/>
            <a:ext cx="2300630" cy="523220"/>
          </a:xfrm>
          <a:prstGeom prst="rect">
            <a:avLst/>
          </a:prstGeom>
          <a:noFill/>
        </p:spPr>
        <p:txBody>
          <a:bodyPr wrap="none" rtlCol="0">
            <a:spAutoFit/>
          </a:bodyPr>
          <a:lstStyle/>
          <a:p>
            <a:r>
              <a:rPr lang="en-US" sz="2400" dirty="0" smtClean="0"/>
              <a:t>good </a:t>
            </a:r>
            <a:r>
              <a:rPr lang="en-US" sz="2800" dirty="0" smtClean="0"/>
              <a:t>clustering</a:t>
            </a:r>
            <a:endParaRPr lang="en-US" sz="2800" dirty="0"/>
          </a:p>
        </p:txBody>
      </p:sp>
      <p:sp>
        <p:nvSpPr>
          <p:cNvPr id="15" name="TextBox 14"/>
          <p:cNvSpPr txBox="1"/>
          <p:nvPr/>
        </p:nvSpPr>
        <p:spPr>
          <a:xfrm>
            <a:off x="2055181" y="4967446"/>
            <a:ext cx="8355172" cy="1077218"/>
          </a:xfrm>
          <a:prstGeom prst="rect">
            <a:avLst/>
          </a:prstGeom>
          <a:noFill/>
        </p:spPr>
        <p:txBody>
          <a:bodyPr wrap="none" rtlCol="0">
            <a:spAutoFit/>
          </a:bodyPr>
          <a:lstStyle/>
          <a:p>
            <a:r>
              <a:rPr lang="en-US" sz="3200" dirty="0" smtClean="0"/>
              <a:t>Choose k such that average silhouette coefficient </a:t>
            </a:r>
          </a:p>
          <a:p>
            <a:r>
              <a:rPr lang="en-US" sz="3200" dirty="0" smtClean="0"/>
              <a:t>over all clusters is largest </a:t>
            </a:r>
            <a:endParaRPr lang="en-US" sz="3200" dirty="0"/>
          </a:p>
        </p:txBody>
      </p:sp>
    </p:spTree>
    <p:extLst>
      <p:ext uri="{BB962C8B-B14F-4D97-AF65-F5344CB8AC3E}">
        <p14:creationId xmlns:p14="http://schemas.microsoft.com/office/powerpoint/2010/main" val="354994612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local minima</a:t>
            </a:r>
            <a:endParaRPr lang="en-US" dirty="0"/>
          </a:p>
        </p:txBody>
      </p:sp>
      <p:grpSp>
        <p:nvGrpSpPr>
          <p:cNvPr id="11" name="Group 10"/>
          <p:cNvGrpSpPr/>
          <p:nvPr/>
        </p:nvGrpSpPr>
        <p:grpSpPr>
          <a:xfrm>
            <a:off x="3128039" y="2080492"/>
            <a:ext cx="5738861" cy="2816321"/>
            <a:chOff x="2951010" y="2080492"/>
            <a:chExt cx="5738861" cy="2816321"/>
          </a:xfrm>
        </p:grpSpPr>
        <p:sp>
          <p:nvSpPr>
            <p:cNvPr id="3" name="Oval 2"/>
            <p:cNvSpPr/>
            <p:nvPr/>
          </p:nvSpPr>
          <p:spPr>
            <a:xfrm>
              <a:off x="8351205" y="4558147"/>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Oval 3"/>
            <p:cNvSpPr/>
            <p:nvPr/>
          </p:nvSpPr>
          <p:spPr>
            <a:xfrm>
              <a:off x="2951010" y="4558147"/>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p:cNvSpPr/>
            <p:nvPr/>
          </p:nvSpPr>
          <p:spPr>
            <a:xfrm>
              <a:off x="2951010" y="2080492"/>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Oval 5"/>
            <p:cNvSpPr/>
            <p:nvPr/>
          </p:nvSpPr>
          <p:spPr>
            <a:xfrm>
              <a:off x="8351205" y="2080492"/>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9" name="Multiply 8"/>
          <p:cNvSpPr/>
          <p:nvPr/>
        </p:nvSpPr>
        <p:spPr>
          <a:xfrm>
            <a:off x="10460182" y="2724727"/>
            <a:ext cx="484909" cy="484909"/>
          </a:xfrm>
          <a:prstGeom prst="mathMultiply">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972127" y="3694545"/>
            <a:ext cx="484909" cy="484909"/>
          </a:xfrm>
          <a:prstGeom prst="mathMultiply">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60537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local minima</a:t>
            </a:r>
            <a:endParaRPr lang="en-US" dirty="0"/>
          </a:p>
        </p:txBody>
      </p:sp>
      <p:grpSp>
        <p:nvGrpSpPr>
          <p:cNvPr id="11" name="Group 10"/>
          <p:cNvGrpSpPr/>
          <p:nvPr/>
        </p:nvGrpSpPr>
        <p:grpSpPr>
          <a:xfrm>
            <a:off x="3128039" y="2080492"/>
            <a:ext cx="5738861" cy="2816321"/>
            <a:chOff x="2951010" y="2080492"/>
            <a:chExt cx="5738861" cy="2816321"/>
          </a:xfrm>
        </p:grpSpPr>
        <p:sp>
          <p:nvSpPr>
            <p:cNvPr id="3" name="Oval 2"/>
            <p:cNvSpPr/>
            <p:nvPr/>
          </p:nvSpPr>
          <p:spPr>
            <a:xfrm>
              <a:off x="8351205" y="4558147"/>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Oval 3"/>
            <p:cNvSpPr/>
            <p:nvPr/>
          </p:nvSpPr>
          <p:spPr>
            <a:xfrm>
              <a:off x="2951010" y="4558147"/>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p:cNvSpPr/>
            <p:nvPr/>
          </p:nvSpPr>
          <p:spPr>
            <a:xfrm>
              <a:off x="2951010" y="2080492"/>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Oval 5"/>
            <p:cNvSpPr/>
            <p:nvPr/>
          </p:nvSpPr>
          <p:spPr>
            <a:xfrm>
              <a:off x="8351205" y="2080492"/>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9" name="Multiply 8"/>
          <p:cNvSpPr/>
          <p:nvPr/>
        </p:nvSpPr>
        <p:spPr>
          <a:xfrm>
            <a:off x="5772903" y="1595583"/>
            <a:ext cx="484909" cy="484909"/>
          </a:xfrm>
          <a:prstGeom prst="mathMultiply">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5189919" y="5126299"/>
            <a:ext cx="484909" cy="484909"/>
          </a:xfrm>
          <a:prstGeom prst="mathMultiply">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10641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local minima</a:t>
            </a:r>
            <a:endParaRPr lang="en-US" dirty="0"/>
          </a:p>
        </p:txBody>
      </p:sp>
      <p:grpSp>
        <p:nvGrpSpPr>
          <p:cNvPr id="11" name="Group 10"/>
          <p:cNvGrpSpPr/>
          <p:nvPr/>
        </p:nvGrpSpPr>
        <p:grpSpPr>
          <a:xfrm>
            <a:off x="3128039" y="2080492"/>
            <a:ext cx="5738861" cy="2816321"/>
            <a:chOff x="2951010" y="2080492"/>
            <a:chExt cx="5738861" cy="2816321"/>
          </a:xfrm>
        </p:grpSpPr>
        <p:sp>
          <p:nvSpPr>
            <p:cNvPr id="3" name="Oval 2"/>
            <p:cNvSpPr/>
            <p:nvPr/>
          </p:nvSpPr>
          <p:spPr>
            <a:xfrm>
              <a:off x="8351205" y="4558147"/>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Oval 3"/>
            <p:cNvSpPr/>
            <p:nvPr/>
          </p:nvSpPr>
          <p:spPr>
            <a:xfrm>
              <a:off x="2951010" y="4558147"/>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p:cNvSpPr/>
            <p:nvPr/>
          </p:nvSpPr>
          <p:spPr>
            <a:xfrm>
              <a:off x="2951010" y="2080492"/>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Oval 5"/>
            <p:cNvSpPr/>
            <p:nvPr/>
          </p:nvSpPr>
          <p:spPr>
            <a:xfrm>
              <a:off x="8351205" y="2080492"/>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9" name="Multiply 8"/>
          <p:cNvSpPr/>
          <p:nvPr/>
        </p:nvSpPr>
        <p:spPr>
          <a:xfrm>
            <a:off x="5772903" y="1595583"/>
            <a:ext cx="484909" cy="484909"/>
          </a:xfrm>
          <a:prstGeom prst="mathMultiply">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5189919" y="5126299"/>
            <a:ext cx="484909" cy="484909"/>
          </a:xfrm>
          <a:prstGeom prst="mathMultiply">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23880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local minima</a:t>
            </a:r>
            <a:endParaRPr lang="en-US" dirty="0"/>
          </a:p>
        </p:txBody>
      </p:sp>
      <p:grpSp>
        <p:nvGrpSpPr>
          <p:cNvPr id="11" name="Group 10"/>
          <p:cNvGrpSpPr/>
          <p:nvPr/>
        </p:nvGrpSpPr>
        <p:grpSpPr>
          <a:xfrm>
            <a:off x="3128039" y="2080492"/>
            <a:ext cx="5738861" cy="2816321"/>
            <a:chOff x="2951010" y="2080492"/>
            <a:chExt cx="5738861" cy="2816321"/>
          </a:xfrm>
        </p:grpSpPr>
        <p:sp>
          <p:nvSpPr>
            <p:cNvPr id="3" name="Oval 2"/>
            <p:cNvSpPr/>
            <p:nvPr/>
          </p:nvSpPr>
          <p:spPr>
            <a:xfrm>
              <a:off x="8351205" y="4558147"/>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Oval 3"/>
            <p:cNvSpPr/>
            <p:nvPr/>
          </p:nvSpPr>
          <p:spPr>
            <a:xfrm>
              <a:off x="2951010" y="4558147"/>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p:cNvSpPr/>
            <p:nvPr/>
          </p:nvSpPr>
          <p:spPr>
            <a:xfrm>
              <a:off x="2951010" y="2080492"/>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Oval 5"/>
            <p:cNvSpPr/>
            <p:nvPr/>
          </p:nvSpPr>
          <p:spPr>
            <a:xfrm>
              <a:off x="8351205" y="2080492"/>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9" name="Multiply 8"/>
          <p:cNvSpPr/>
          <p:nvPr/>
        </p:nvSpPr>
        <p:spPr>
          <a:xfrm>
            <a:off x="5704893" y="2029692"/>
            <a:ext cx="484909" cy="484909"/>
          </a:xfrm>
          <a:prstGeom prst="mathMultiply">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5704893" y="4524280"/>
            <a:ext cx="484909" cy="484909"/>
          </a:xfrm>
          <a:prstGeom prst="mathMultiply">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677863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toy example</a:t>
            </a:r>
            <a:endParaRPr lang="en-US" dirty="0"/>
          </a:p>
        </p:txBody>
      </p:sp>
      <p:grpSp>
        <p:nvGrpSpPr>
          <p:cNvPr id="11" name="Group 10"/>
          <p:cNvGrpSpPr/>
          <p:nvPr/>
        </p:nvGrpSpPr>
        <p:grpSpPr>
          <a:xfrm>
            <a:off x="3128039" y="2080492"/>
            <a:ext cx="5738861" cy="2816321"/>
            <a:chOff x="2951010" y="2080492"/>
            <a:chExt cx="5738861" cy="2816321"/>
          </a:xfrm>
        </p:grpSpPr>
        <p:sp>
          <p:nvSpPr>
            <p:cNvPr id="3" name="Oval 2"/>
            <p:cNvSpPr/>
            <p:nvPr/>
          </p:nvSpPr>
          <p:spPr>
            <a:xfrm>
              <a:off x="8351205" y="4558147"/>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Oval 3"/>
            <p:cNvSpPr/>
            <p:nvPr/>
          </p:nvSpPr>
          <p:spPr>
            <a:xfrm>
              <a:off x="2951010" y="4558147"/>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p:cNvSpPr/>
            <p:nvPr/>
          </p:nvSpPr>
          <p:spPr>
            <a:xfrm>
              <a:off x="2951010" y="2080492"/>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Oval 5"/>
            <p:cNvSpPr/>
            <p:nvPr/>
          </p:nvSpPr>
          <p:spPr>
            <a:xfrm>
              <a:off x="8351205" y="2080492"/>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9" name="Multiply 8"/>
          <p:cNvSpPr/>
          <p:nvPr/>
        </p:nvSpPr>
        <p:spPr>
          <a:xfrm>
            <a:off x="8458200" y="3209636"/>
            <a:ext cx="484909" cy="484909"/>
          </a:xfrm>
          <a:prstGeom prst="mathMultiply">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3060306" y="3209636"/>
            <a:ext cx="484909" cy="484909"/>
          </a:xfrm>
          <a:prstGeom prst="mathMultiply">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117060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2455333" y="1323975"/>
            <a:ext cx="7598833" cy="4593166"/>
            <a:chOff x="2032000" y="1545167"/>
            <a:chExt cx="7598833" cy="4593166"/>
          </a:xfrm>
        </p:grpSpPr>
        <p:cxnSp>
          <p:nvCxnSpPr>
            <p:cNvPr id="6" name="Straight Connector 5"/>
            <p:cNvCxnSpPr/>
            <p:nvPr/>
          </p:nvCxnSpPr>
          <p:spPr>
            <a:xfrm>
              <a:off x="2032000" y="1545167"/>
              <a:ext cx="0" cy="459316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2032000" y="6138333"/>
              <a:ext cx="7598833"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12" name="Oval 11"/>
          <p:cNvSpPr/>
          <p:nvPr/>
        </p:nvSpPr>
        <p:spPr>
          <a:xfrm>
            <a:off x="3200398" y="4614333"/>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3" name="Oval 12"/>
          <p:cNvSpPr/>
          <p:nvPr/>
        </p:nvSpPr>
        <p:spPr>
          <a:xfrm>
            <a:off x="3031065" y="5295901"/>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4" name="Oval 13"/>
          <p:cNvSpPr/>
          <p:nvPr/>
        </p:nvSpPr>
        <p:spPr>
          <a:xfrm>
            <a:off x="7488765" y="1735667"/>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5" name="Oval 14"/>
          <p:cNvSpPr/>
          <p:nvPr/>
        </p:nvSpPr>
        <p:spPr>
          <a:xfrm>
            <a:off x="8720667" y="2315635"/>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6" name="Oval 15"/>
          <p:cNvSpPr/>
          <p:nvPr/>
        </p:nvSpPr>
        <p:spPr>
          <a:xfrm>
            <a:off x="7916334" y="2654301"/>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7" name="Oval 16"/>
          <p:cNvSpPr/>
          <p:nvPr/>
        </p:nvSpPr>
        <p:spPr>
          <a:xfrm>
            <a:off x="8085667" y="1905000"/>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Oval 17"/>
          <p:cNvSpPr/>
          <p:nvPr/>
        </p:nvSpPr>
        <p:spPr>
          <a:xfrm>
            <a:off x="3539064" y="5109636"/>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9" name="Oval 18"/>
          <p:cNvSpPr/>
          <p:nvPr/>
        </p:nvSpPr>
        <p:spPr>
          <a:xfrm>
            <a:off x="4258731" y="5147735"/>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0" name="Oval 19"/>
          <p:cNvSpPr/>
          <p:nvPr/>
        </p:nvSpPr>
        <p:spPr>
          <a:xfrm>
            <a:off x="3920065" y="4622800"/>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1" name="Oval 20"/>
          <p:cNvSpPr/>
          <p:nvPr/>
        </p:nvSpPr>
        <p:spPr>
          <a:xfrm>
            <a:off x="3581399" y="4275667"/>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2" name="Oval 21"/>
          <p:cNvSpPr/>
          <p:nvPr/>
        </p:nvSpPr>
        <p:spPr>
          <a:xfrm>
            <a:off x="4199463" y="4140201"/>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Oval 23"/>
          <p:cNvSpPr/>
          <p:nvPr/>
        </p:nvSpPr>
        <p:spPr>
          <a:xfrm>
            <a:off x="8890000" y="1735667"/>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5" name="Oval 24"/>
          <p:cNvSpPr/>
          <p:nvPr/>
        </p:nvSpPr>
        <p:spPr>
          <a:xfrm>
            <a:off x="8551334" y="2895601"/>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6" name="TextBox 25"/>
          <p:cNvSpPr txBox="1"/>
          <p:nvPr/>
        </p:nvSpPr>
        <p:spPr>
          <a:xfrm>
            <a:off x="10228043" y="5634567"/>
            <a:ext cx="1557187" cy="830997"/>
          </a:xfrm>
          <a:prstGeom prst="rect">
            <a:avLst/>
          </a:prstGeom>
          <a:noFill/>
        </p:spPr>
        <p:txBody>
          <a:bodyPr wrap="none" rtlCol="0">
            <a:spAutoFit/>
          </a:bodyPr>
          <a:lstStyle/>
          <a:p>
            <a:r>
              <a:rPr lang="en-US" sz="2400" dirty="0" smtClean="0"/>
              <a:t>Total spent</a:t>
            </a:r>
          </a:p>
          <a:p>
            <a:r>
              <a:rPr lang="en-US" sz="2400" dirty="0" smtClean="0"/>
              <a:t>(USD)</a:t>
            </a:r>
            <a:endParaRPr lang="en-US" sz="2400" dirty="0"/>
          </a:p>
        </p:txBody>
      </p:sp>
      <p:sp>
        <p:nvSpPr>
          <p:cNvPr id="28" name="TextBox 27"/>
          <p:cNvSpPr txBox="1"/>
          <p:nvPr/>
        </p:nvSpPr>
        <p:spPr>
          <a:xfrm>
            <a:off x="388936" y="412339"/>
            <a:ext cx="2066397" cy="830997"/>
          </a:xfrm>
          <a:prstGeom prst="rect">
            <a:avLst/>
          </a:prstGeom>
          <a:noFill/>
        </p:spPr>
        <p:txBody>
          <a:bodyPr wrap="square" rtlCol="0">
            <a:spAutoFit/>
          </a:bodyPr>
          <a:lstStyle/>
          <a:p>
            <a:r>
              <a:rPr lang="en-US" sz="2400" dirty="0" smtClean="0"/>
              <a:t># purchases per month</a:t>
            </a:r>
            <a:endParaRPr lang="en-US" sz="2400" dirty="0"/>
          </a:p>
        </p:txBody>
      </p:sp>
      <p:sp>
        <p:nvSpPr>
          <p:cNvPr id="31" name="TextBox 30"/>
          <p:cNvSpPr txBox="1"/>
          <p:nvPr/>
        </p:nvSpPr>
        <p:spPr>
          <a:xfrm>
            <a:off x="858836" y="4607572"/>
            <a:ext cx="813331" cy="461665"/>
          </a:xfrm>
          <a:prstGeom prst="rect">
            <a:avLst/>
          </a:prstGeom>
          <a:noFill/>
        </p:spPr>
        <p:txBody>
          <a:bodyPr wrap="square" rtlCol="0">
            <a:spAutoFit/>
          </a:bodyPr>
          <a:lstStyle/>
          <a:p>
            <a:r>
              <a:rPr lang="en-US" sz="2400" dirty="0" smtClean="0">
                <a:solidFill>
                  <a:srgbClr val="008000"/>
                </a:solidFill>
              </a:rPr>
              <a:t>Few</a:t>
            </a:r>
            <a:endParaRPr lang="en-US" sz="2400" dirty="0">
              <a:solidFill>
                <a:srgbClr val="008000"/>
              </a:solidFill>
            </a:endParaRPr>
          </a:p>
        </p:txBody>
      </p:sp>
      <p:sp>
        <p:nvSpPr>
          <p:cNvPr id="32" name="TextBox 31"/>
          <p:cNvSpPr txBox="1"/>
          <p:nvPr/>
        </p:nvSpPr>
        <p:spPr>
          <a:xfrm>
            <a:off x="858836" y="1923638"/>
            <a:ext cx="1041931" cy="461665"/>
          </a:xfrm>
          <a:prstGeom prst="rect">
            <a:avLst/>
          </a:prstGeom>
          <a:noFill/>
        </p:spPr>
        <p:txBody>
          <a:bodyPr wrap="square" rtlCol="0">
            <a:spAutoFit/>
          </a:bodyPr>
          <a:lstStyle/>
          <a:p>
            <a:r>
              <a:rPr lang="en-US" sz="2400" dirty="0" smtClean="0">
                <a:solidFill>
                  <a:srgbClr val="008000"/>
                </a:solidFill>
              </a:rPr>
              <a:t>Many</a:t>
            </a:r>
            <a:endParaRPr lang="en-US" sz="2400" dirty="0">
              <a:solidFill>
                <a:srgbClr val="008000"/>
              </a:solidFill>
            </a:endParaRPr>
          </a:p>
        </p:txBody>
      </p:sp>
      <p:sp>
        <p:nvSpPr>
          <p:cNvPr id="33" name="TextBox 32"/>
          <p:cNvSpPr txBox="1"/>
          <p:nvPr/>
        </p:nvSpPr>
        <p:spPr>
          <a:xfrm>
            <a:off x="3581399" y="6036797"/>
            <a:ext cx="1497886" cy="461665"/>
          </a:xfrm>
          <a:prstGeom prst="rect">
            <a:avLst/>
          </a:prstGeom>
          <a:noFill/>
        </p:spPr>
        <p:txBody>
          <a:bodyPr wrap="square" rtlCol="0">
            <a:spAutoFit/>
          </a:bodyPr>
          <a:lstStyle/>
          <a:p>
            <a:r>
              <a:rPr lang="en-US" sz="2400" dirty="0" smtClean="0">
                <a:solidFill>
                  <a:srgbClr val="008000"/>
                </a:solidFill>
              </a:rPr>
              <a:t>Little</a:t>
            </a:r>
            <a:endParaRPr lang="en-US" sz="2400" dirty="0">
              <a:solidFill>
                <a:srgbClr val="008000"/>
              </a:solidFill>
            </a:endParaRPr>
          </a:p>
        </p:txBody>
      </p:sp>
      <p:sp>
        <p:nvSpPr>
          <p:cNvPr id="34" name="TextBox 33"/>
          <p:cNvSpPr txBox="1"/>
          <p:nvPr/>
        </p:nvSpPr>
        <p:spPr>
          <a:xfrm>
            <a:off x="8140169" y="6036797"/>
            <a:ext cx="813331" cy="461665"/>
          </a:xfrm>
          <a:prstGeom prst="rect">
            <a:avLst/>
          </a:prstGeom>
          <a:noFill/>
        </p:spPr>
        <p:txBody>
          <a:bodyPr wrap="square" rtlCol="0">
            <a:spAutoFit/>
          </a:bodyPr>
          <a:lstStyle/>
          <a:p>
            <a:r>
              <a:rPr lang="en-US" sz="2400" dirty="0" smtClean="0">
                <a:solidFill>
                  <a:srgbClr val="008000"/>
                </a:solidFill>
              </a:rPr>
              <a:t>Lots</a:t>
            </a:r>
            <a:endParaRPr lang="en-US" sz="2400" dirty="0">
              <a:solidFill>
                <a:srgbClr val="008000"/>
              </a:solidFill>
            </a:endParaRPr>
          </a:p>
        </p:txBody>
      </p:sp>
    </p:spTree>
    <p:extLst>
      <p:ext uri="{BB962C8B-B14F-4D97-AF65-F5344CB8AC3E}">
        <p14:creationId xmlns:p14="http://schemas.microsoft.com/office/powerpoint/2010/main" val="247052925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local minima</a:t>
            </a:r>
            <a:endParaRPr lang="en-US" dirty="0"/>
          </a:p>
        </p:txBody>
      </p:sp>
      <p:grpSp>
        <p:nvGrpSpPr>
          <p:cNvPr id="11" name="Group 10"/>
          <p:cNvGrpSpPr/>
          <p:nvPr/>
        </p:nvGrpSpPr>
        <p:grpSpPr>
          <a:xfrm>
            <a:off x="3128039" y="2080492"/>
            <a:ext cx="5738861" cy="2816321"/>
            <a:chOff x="2951010" y="2080492"/>
            <a:chExt cx="5738861" cy="2816321"/>
          </a:xfrm>
        </p:grpSpPr>
        <p:sp>
          <p:nvSpPr>
            <p:cNvPr id="3" name="Oval 2"/>
            <p:cNvSpPr/>
            <p:nvPr/>
          </p:nvSpPr>
          <p:spPr>
            <a:xfrm>
              <a:off x="8351205" y="4558147"/>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Oval 3"/>
            <p:cNvSpPr/>
            <p:nvPr/>
          </p:nvSpPr>
          <p:spPr>
            <a:xfrm>
              <a:off x="2951010" y="4558147"/>
              <a:ext cx="338666" cy="338666"/>
            </a:xfrm>
            <a:prstGeom prst="ellipse">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p:cNvSpPr/>
            <p:nvPr/>
          </p:nvSpPr>
          <p:spPr>
            <a:xfrm>
              <a:off x="2951010" y="2080492"/>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Oval 5"/>
            <p:cNvSpPr/>
            <p:nvPr/>
          </p:nvSpPr>
          <p:spPr>
            <a:xfrm>
              <a:off x="8351205" y="2080492"/>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9" name="Multiply 8"/>
          <p:cNvSpPr/>
          <p:nvPr/>
        </p:nvSpPr>
        <p:spPr>
          <a:xfrm>
            <a:off x="5704893" y="2029692"/>
            <a:ext cx="484909" cy="484909"/>
          </a:xfrm>
          <a:prstGeom prst="mathMultiply">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Multiply 9"/>
          <p:cNvSpPr/>
          <p:nvPr/>
        </p:nvSpPr>
        <p:spPr>
          <a:xfrm>
            <a:off x="5704893" y="4524280"/>
            <a:ext cx="484909" cy="484909"/>
          </a:xfrm>
          <a:prstGeom prst="mathMultiply">
            <a:avLst/>
          </a:prstGeom>
          <a:solidFill>
            <a:srgbClr val="0000FF"/>
          </a:solidFill>
          <a:ln>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978479" y="5714403"/>
            <a:ext cx="9452828" cy="584776"/>
          </a:xfrm>
          <a:prstGeom prst="rect">
            <a:avLst/>
          </a:prstGeom>
          <a:noFill/>
        </p:spPr>
        <p:txBody>
          <a:bodyPr wrap="none" rtlCol="0">
            <a:spAutoFit/>
          </a:bodyPr>
          <a:lstStyle/>
          <a:p>
            <a:r>
              <a:rPr lang="en-US" sz="3200" dirty="0" smtClean="0"/>
              <a:t>Moral: run k-means for various initial centroid guesses  </a:t>
            </a:r>
            <a:endParaRPr lang="en-US" sz="3200" dirty="0"/>
          </a:p>
        </p:txBody>
      </p:sp>
    </p:spTree>
    <p:extLst>
      <p:ext uri="{BB962C8B-B14F-4D97-AF65-F5344CB8AC3E}">
        <p14:creationId xmlns:p14="http://schemas.microsoft.com/office/powerpoint/2010/main" val="9771560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i="1" dirty="0" smtClean="0"/>
              <a:t>k</a:t>
            </a:r>
            <a:r>
              <a:rPr lang="en-US" dirty="0" smtClean="0"/>
              <a:t>-means: adding new data</a:t>
            </a:r>
            <a:endParaRPr lang="en-US" dirty="0"/>
          </a:p>
        </p:txBody>
      </p:sp>
      <p:sp>
        <p:nvSpPr>
          <p:cNvPr id="3" name="TextBox 2"/>
          <p:cNvSpPr txBox="1"/>
          <p:nvPr/>
        </p:nvSpPr>
        <p:spPr>
          <a:xfrm>
            <a:off x="584301" y="1861378"/>
            <a:ext cx="10540495" cy="3354765"/>
          </a:xfrm>
          <a:prstGeom prst="rect">
            <a:avLst/>
          </a:prstGeom>
          <a:noFill/>
        </p:spPr>
        <p:txBody>
          <a:bodyPr wrap="square" rtlCol="0">
            <a:spAutoFit/>
          </a:bodyPr>
          <a:lstStyle/>
          <a:p>
            <a:r>
              <a:rPr lang="en-US" sz="3600" dirty="0" smtClean="0"/>
              <a:t>1. </a:t>
            </a:r>
            <a:r>
              <a:rPr lang="en-US" sz="3600" dirty="0"/>
              <a:t>A</a:t>
            </a:r>
            <a:r>
              <a:rPr lang="en-US" sz="3600" dirty="0" smtClean="0"/>
              <a:t>dd new data to nearest cluster </a:t>
            </a:r>
          </a:p>
          <a:p>
            <a:endParaRPr lang="en-US" sz="3600" dirty="0">
              <a:sym typeface="Wingdings"/>
            </a:endParaRPr>
          </a:p>
          <a:p>
            <a:r>
              <a:rPr lang="en-US" sz="3600" dirty="0" smtClean="0">
                <a:sym typeface="Wingdings"/>
              </a:rPr>
              <a:t>2. </a:t>
            </a:r>
            <a:r>
              <a:rPr lang="en-US" sz="3600" dirty="0">
                <a:sym typeface="Wingdings"/>
              </a:rPr>
              <a:t>T</a:t>
            </a:r>
            <a:r>
              <a:rPr lang="en-US" sz="3600" dirty="0" smtClean="0">
                <a:sym typeface="Wingdings"/>
              </a:rPr>
              <a:t>reat clusters as labeled data </a:t>
            </a:r>
          </a:p>
          <a:p>
            <a:r>
              <a:rPr lang="en-US" sz="3600" dirty="0" smtClean="0">
                <a:sym typeface="Wingdings"/>
              </a:rPr>
              <a:t>Use this data to train a classifier </a:t>
            </a:r>
          </a:p>
          <a:p>
            <a:r>
              <a:rPr lang="en-US" sz="3600" dirty="0" smtClean="0">
                <a:sym typeface="Wingdings"/>
              </a:rPr>
              <a:t>Apply classifier to new data</a:t>
            </a:r>
            <a:endParaRPr lang="en-US" sz="3600" dirty="0" smtClean="0"/>
          </a:p>
          <a:p>
            <a:endParaRPr lang="en-US" sz="3200" dirty="0"/>
          </a:p>
        </p:txBody>
      </p:sp>
    </p:spTree>
    <p:extLst>
      <p:ext uri="{BB962C8B-B14F-4D97-AF65-F5344CB8AC3E}">
        <p14:creationId xmlns:p14="http://schemas.microsoft.com/office/powerpoint/2010/main" val="307088899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1422064" cy="985557"/>
          </a:xfrm>
        </p:spPr>
        <p:txBody>
          <a:bodyPr/>
          <a:lstStyle/>
          <a:p>
            <a:r>
              <a:rPr lang="en-US" dirty="0"/>
              <a:t>S</a:t>
            </a:r>
            <a:r>
              <a:rPr lang="en-US" dirty="0" smtClean="0"/>
              <a:t>ummary</a:t>
            </a:r>
            <a:endParaRPr lang="en-US" dirty="0"/>
          </a:p>
        </p:txBody>
      </p:sp>
      <p:sp>
        <p:nvSpPr>
          <p:cNvPr id="3" name="Rectangle 2"/>
          <p:cNvSpPr/>
          <p:nvPr/>
        </p:nvSpPr>
        <p:spPr>
          <a:xfrm>
            <a:off x="388936" y="1362272"/>
            <a:ext cx="11422064" cy="4524315"/>
          </a:xfrm>
          <a:prstGeom prst="rect">
            <a:avLst/>
          </a:prstGeom>
        </p:spPr>
        <p:txBody>
          <a:bodyPr wrap="square">
            <a:spAutoFit/>
          </a:bodyPr>
          <a:lstStyle/>
          <a:p>
            <a:pPr marL="457200" indent="-457200">
              <a:buFont typeface="Arial"/>
              <a:buChar char="•"/>
            </a:pPr>
            <a:r>
              <a:rPr lang="en-US" sz="3200" dirty="0" smtClean="0"/>
              <a:t>Clustering: unsupervised learning technique for grouping data</a:t>
            </a:r>
          </a:p>
          <a:p>
            <a:endParaRPr lang="en-US" sz="3200" dirty="0" smtClean="0"/>
          </a:p>
          <a:p>
            <a:pPr marL="457200" indent="-457200">
              <a:buFont typeface="Arial"/>
              <a:buChar char="•"/>
            </a:pPr>
            <a:r>
              <a:rPr lang="en-US" sz="3200" dirty="0" smtClean="0"/>
              <a:t>k-means clustering: simple and popular partitioning algorithm</a:t>
            </a:r>
          </a:p>
          <a:p>
            <a:pPr marL="914400" lvl="1" indent="-457200">
              <a:buFont typeface="Arial"/>
              <a:buChar char="•"/>
            </a:pPr>
            <a:r>
              <a:rPr lang="en-US" sz="3200" dirty="0" smtClean="0"/>
              <a:t>One parameter</a:t>
            </a:r>
          </a:p>
          <a:p>
            <a:pPr marL="914400" lvl="1" indent="-457200">
              <a:buFont typeface="Arial"/>
              <a:buChar char="•"/>
            </a:pPr>
            <a:r>
              <a:rPr lang="en-US" sz="3200" dirty="0" smtClean="0"/>
              <a:t>Typically fast</a:t>
            </a:r>
          </a:p>
          <a:p>
            <a:pPr marL="914400" lvl="1" indent="-457200">
              <a:buFont typeface="Arial"/>
              <a:buChar char="•"/>
            </a:pPr>
            <a:r>
              <a:rPr lang="en-US" sz="3200" dirty="0" smtClean="0"/>
              <a:t>Choice of </a:t>
            </a:r>
            <a:r>
              <a:rPr lang="en-US" sz="3200" i="1" dirty="0" smtClean="0"/>
              <a:t>k</a:t>
            </a:r>
            <a:r>
              <a:rPr lang="en-US" sz="3200" dirty="0" smtClean="0"/>
              <a:t> requires judgment</a:t>
            </a:r>
            <a:endParaRPr lang="en-US" sz="3200" dirty="0"/>
          </a:p>
          <a:p>
            <a:pPr marL="914400" lvl="1" indent="-457200">
              <a:buFont typeface="Arial"/>
              <a:buChar char="•"/>
            </a:pPr>
            <a:r>
              <a:rPr lang="en-US" sz="3200" dirty="0"/>
              <a:t>Implemented in </a:t>
            </a:r>
            <a:r>
              <a:rPr lang="en-US" sz="3200" dirty="0" err="1"/>
              <a:t>scikit</a:t>
            </a:r>
            <a:r>
              <a:rPr lang="en-US" sz="3200" dirty="0"/>
              <a:t>-</a:t>
            </a:r>
            <a:r>
              <a:rPr lang="en-US" sz="3200" dirty="0" smtClean="0"/>
              <a:t>learn</a:t>
            </a:r>
          </a:p>
          <a:p>
            <a:r>
              <a:rPr lang="en-US" sz="3200" dirty="0" smtClean="0"/>
              <a:t>	from </a:t>
            </a:r>
            <a:r>
              <a:rPr lang="en-US" sz="3200" dirty="0" err="1"/>
              <a:t>sklearn.cluster</a:t>
            </a:r>
            <a:r>
              <a:rPr lang="en-US" sz="3200" dirty="0"/>
              <a:t> import </a:t>
            </a:r>
            <a:r>
              <a:rPr lang="en-US" sz="3200" dirty="0" err="1" smtClean="0"/>
              <a:t>Kmeans</a:t>
            </a:r>
            <a:endParaRPr lang="en-US" sz="3200" dirty="0"/>
          </a:p>
          <a:p>
            <a:r>
              <a:rPr lang="en-US" sz="3200" dirty="0" smtClean="0"/>
              <a:t>	</a:t>
            </a:r>
            <a:r>
              <a:rPr lang="en-US" sz="2400" dirty="0" smtClean="0">
                <a:hlinkClick r:id="rId3"/>
              </a:rPr>
              <a:t>https://scikit-learn.org/stable/modules/generated/sklearn.cluster.KMeans.html</a:t>
            </a:r>
            <a:endParaRPr lang="en-US" sz="2400" dirty="0"/>
          </a:p>
        </p:txBody>
      </p:sp>
    </p:spTree>
    <p:extLst>
      <p:ext uri="{BB962C8B-B14F-4D97-AF65-F5344CB8AC3E}">
        <p14:creationId xmlns:p14="http://schemas.microsoft.com/office/powerpoint/2010/main" val="1787183058"/>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37AE68F-2381-1B41-BC67-D846B86CF643}"/>
              </a:ext>
            </a:extLst>
          </p:cNvPr>
          <p:cNvSpPr>
            <a:spLocks noGrp="1"/>
          </p:cNvSpPr>
          <p:nvPr>
            <p:ph type="ctrTitle"/>
          </p:nvPr>
        </p:nvSpPr>
        <p:spPr/>
        <p:txBody>
          <a:bodyPr/>
          <a:lstStyle/>
          <a:p>
            <a:r>
              <a:rPr lang="en-US" dirty="0" smtClean="0"/>
              <a:t>Questions?</a:t>
            </a:r>
            <a:endParaRPr lang="en-US" dirty="0"/>
          </a:p>
        </p:txBody>
      </p:sp>
    </p:spTree>
    <p:extLst>
      <p:ext uri="{BB962C8B-B14F-4D97-AF65-F5344CB8AC3E}">
        <p14:creationId xmlns:p14="http://schemas.microsoft.com/office/powerpoint/2010/main" val="2124899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2455333" y="1323975"/>
            <a:ext cx="7598833" cy="4593166"/>
            <a:chOff x="2032000" y="1545167"/>
            <a:chExt cx="7598833" cy="4593166"/>
          </a:xfrm>
        </p:grpSpPr>
        <p:cxnSp>
          <p:nvCxnSpPr>
            <p:cNvPr id="6" name="Straight Connector 5"/>
            <p:cNvCxnSpPr/>
            <p:nvPr/>
          </p:nvCxnSpPr>
          <p:spPr>
            <a:xfrm>
              <a:off x="2032000" y="1545167"/>
              <a:ext cx="0" cy="459316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2032000" y="6138333"/>
              <a:ext cx="7598833"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grpSp>
        <p:nvGrpSpPr>
          <p:cNvPr id="35" name="Group 34"/>
          <p:cNvGrpSpPr/>
          <p:nvPr/>
        </p:nvGrpSpPr>
        <p:grpSpPr>
          <a:xfrm>
            <a:off x="3031065" y="4140201"/>
            <a:ext cx="1566332" cy="1494366"/>
            <a:chOff x="3031065" y="4140201"/>
            <a:chExt cx="1566332" cy="1494366"/>
          </a:xfrm>
        </p:grpSpPr>
        <p:sp>
          <p:nvSpPr>
            <p:cNvPr id="12" name="Oval 11"/>
            <p:cNvSpPr/>
            <p:nvPr/>
          </p:nvSpPr>
          <p:spPr>
            <a:xfrm>
              <a:off x="3200398" y="4614333"/>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13" name="Oval 12"/>
            <p:cNvSpPr/>
            <p:nvPr/>
          </p:nvSpPr>
          <p:spPr>
            <a:xfrm>
              <a:off x="3031065" y="5295901"/>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18" name="Oval 17"/>
            <p:cNvSpPr/>
            <p:nvPr/>
          </p:nvSpPr>
          <p:spPr>
            <a:xfrm>
              <a:off x="3539064" y="5109636"/>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19" name="Oval 18"/>
            <p:cNvSpPr/>
            <p:nvPr/>
          </p:nvSpPr>
          <p:spPr>
            <a:xfrm>
              <a:off x="4258731" y="5147735"/>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20" name="Oval 19"/>
            <p:cNvSpPr/>
            <p:nvPr/>
          </p:nvSpPr>
          <p:spPr>
            <a:xfrm>
              <a:off x="3920065" y="4622800"/>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21" name="Oval 20"/>
            <p:cNvSpPr/>
            <p:nvPr/>
          </p:nvSpPr>
          <p:spPr>
            <a:xfrm>
              <a:off x="3581399" y="4275667"/>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22" name="Oval 21"/>
            <p:cNvSpPr/>
            <p:nvPr/>
          </p:nvSpPr>
          <p:spPr>
            <a:xfrm>
              <a:off x="4199463" y="4140201"/>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grpSp>
      <p:grpSp>
        <p:nvGrpSpPr>
          <p:cNvPr id="36" name="Group 35"/>
          <p:cNvGrpSpPr/>
          <p:nvPr/>
        </p:nvGrpSpPr>
        <p:grpSpPr>
          <a:xfrm>
            <a:off x="7488765" y="1735667"/>
            <a:ext cx="1739901" cy="1498600"/>
            <a:chOff x="7488765" y="1735667"/>
            <a:chExt cx="1739901" cy="1498600"/>
          </a:xfrm>
        </p:grpSpPr>
        <p:sp>
          <p:nvSpPr>
            <p:cNvPr id="14" name="Oval 13"/>
            <p:cNvSpPr/>
            <p:nvPr/>
          </p:nvSpPr>
          <p:spPr>
            <a:xfrm>
              <a:off x="7488765" y="1735667"/>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8720667" y="2315635"/>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p:nvSpPr>
          <p:spPr>
            <a:xfrm>
              <a:off x="7916334" y="2654301"/>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8085667" y="1905000"/>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p:cNvSpPr/>
            <p:nvPr/>
          </p:nvSpPr>
          <p:spPr>
            <a:xfrm>
              <a:off x="8890000" y="1735667"/>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Oval 24"/>
            <p:cNvSpPr/>
            <p:nvPr/>
          </p:nvSpPr>
          <p:spPr>
            <a:xfrm>
              <a:off x="8551334" y="2895601"/>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6" name="TextBox 25"/>
          <p:cNvSpPr txBox="1"/>
          <p:nvPr/>
        </p:nvSpPr>
        <p:spPr>
          <a:xfrm>
            <a:off x="10228043" y="5634567"/>
            <a:ext cx="1557187" cy="830997"/>
          </a:xfrm>
          <a:prstGeom prst="rect">
            <a:avLst/>
          </a:prstGeom>
          <a:noFill/>
        </p:spPr>
        <p:txBody>
          <a:bodyPr wrap="none" rtlCol="0">
            <a:spAutoFit/>
          </a:bodyPr>
          <a:lstStyle/>
          <a:p>
            <a:r>
              <a:rPr lang="en-US" sz="2400" dirty="0" smtClean="0"/>
              <a:t>Total spent</a:t>
            </a:r>
          </a:p>
          <a:p>
            <a:r>
              <a:rPr lang="en-US" sz="2400" dirty="0" smtClean="0"/>
              <a:t>(USD)</a:t>
            </a:r>
            <a:endParaRPr lang="en-US" sz="2400" dirty="0"/>
          </a:p>
        </p:txBody>
      </p:sp>
      <p:sp>
        <p:nvSpPr>
          <p:cNvPr id="28" name="TextBox 27"/>
          <p:cNvSpPr txBox="1"/>
          <p:nvPr/>
        </p:nvSpPr>
        <p:spPr>
          <a:xfrm>
            <a:off x="388936" y="412339"/>
            <a:ext cx="2066397" cy="830997"/>
          </a:xfrm>
          <a:prstGeom prst="rect">
            <a:avLst/>
          </a:prstGeom>
          <a:noFill/>
        </p:spPr>
        <p:txBody>
          <a:bodyPr wrap="square" rtlCol="0">
            <a:spAutoFit/>
          </a:bodyPr>
          <a:lstStyle/>
          <a:p>
            <a:r>
              <a:rPr lang="en-US" sz="2400" dirty="0" smtClean="0"/>
              <a:t># purchases per month</a:t>
            </a:r>
            <a:endParaRPr lang="en-US" sz="2400" dirty="0"/>
          </a:p>
        </p:txBody>
      </p:sp>
      <p:sp>
        <p:nvSpPr>
          <p:cNvPr id="31" name="TextBox 30"/>
          <p:cNvSpPr txBox="1"/>
          <p:nvPr/>
        </p:nvSpPr>
        <p:spPr>
          <a:xfrm>
            <a:off x="858836" y="4607572"/>
            <a:ext cx="813331" cy="461665"/>
          </a:xfrm>
          <a:prstGeom prst="rect">
            <a:avLst/>
          </a:prstGeom>
          <a:noFill/>
        </p:spPr>
        <p:txBody>
          <a:bodyPr wrap="square" rtlCol="0">
            <a:spAutoFit/>
          </a:bodyPr>
          <a:lstStyle/>
          <a:p>
            <a:r>
              <a:rPr lang="en-US" sz="2400" dirty="0" smtClean="0">
                <a:solidFill>
                  <a:srgbClr val="008000"/>
                </a:solidFill>
              </a:rPr>
              <a:t>Few</a:t>
            </a:r>
            <a:endParaRPr lang="en-US" sz="2400" dirty="0">
              <a:solidFill>
                <a:srgbClr val="008000"/>
              </a:solidFill>
            </a:endParaRPr>
          </a:p>
        </p:txBody>
      </p:sp>
      <p:sp>
        <p:nvSpPr>
          <p:cNvPr id="32" name="TextBox 31"/>
          <p:cNvSpPr txBox="1"/>
          <p:nvPr/>
        </p:nvSpPr>
        <p:spPr>
          <a:xfrm>
            <a:off x="858836" y="1923638"/>
            <a:ext cx="1041931" cy="461665"/>
          </a:xfrm>
          <a:prstGeom prst="rect">
            <a:avLst/>
          </a:prstGeom>
          <a:noFill/>
        </p:spPr>
        <p:txBody>
          <a:bodyPr wrap="square" rtlCol="0">
            <a:spAutoFit/>
          </a:bodyPr>
          <a:lstStyle/>
          <a:p>
            <a:r>
              <a:rPr lang="en-US" sz="2400" dirty="0" smtClean="0">
                <a:solidFill>
                  <a:srgbClr val="008000"/>
                </a:solidFill>
              </a:rPr>
              <a:t>Many</a:t>
            </a:r>
            <a:endParaRPr lang="en-US" sz="2400" dirty="0">
              <a:solidFill>
                <a:srgbClr val="008000"/>
              </a:solidFill>
            </a:endParaRPr>
          </a:p>
        </p:txBody>
      </p:sp>
      <p:sp>
        <p:nvSpPr>
          <p:cNvPr id="33" name="TextBox 32"/>
          <p:cNvSpPr txBox="1"/>
          <p:nvPr/>
        </p:nvSpPr>
        <p:spPr>
          <a:xfrm>
            <a:off x="3581399" y="6036797"/>
            <a:ext cx="1291969" cy="461665"/>
          </a:xfrm>
          <a:prstGeom prst="rect">
            <a:avLst/>
          </a:prstGeom>
          <a:noFill/>
        </p:spPr>
        <p:txBody>
          <a:bodyPr wrap="square" rtlCol="0">
            <a:spAutoFit/>
          </a:bodyPr>
          <a:lstStyle/>
          <a:p>
            <a:r>
              <a:rPr lang="en-US" sz="2400" dirty="0" smtClean="0">
                <a:solidFill>
                  <a:srgbClr val="008000"/>
                </a:solidFill>
              </a:rPr>
              <a:t>Little</a:t>
            </a:r>
            <a:endParaRPr lang="en-US" sz="2400" dirty="0">
              <a:solidFill>
                <a:srgbClr val="008000"/>
              </a:solidFill>
            </a:endParaRPr>
          </a:p>
        </p:txBody>
      </p:sp>
      <p:sp>
        <p:nvSpPr>
          <p:cNvPr id="34" name="TextBox 33"/>
          <p:cNvSpPr txBox="1"/>
          <p:nvPr/>
        </p:nvSpPr>
        <p:spPr>
          <a:xfrm>
            <a:off x="8140169" y="6036797"/>
            <a:ext cx="813331" cy="461665"/>
          </a:xfrm>
          <a:prstGeom prst="rect">
            <a:avLst/>
          </a:prstGeom>
          <a:noFill/>
        </p:spPr>
        <p:txBody>
          <a:bodyPr wrap="square" rtlCol="0">
            <a:spAutoFit/>
          </a:bodyPr>
          <a:lstStyle/>
          <a:p>
            <a:r>
              <a:rPr lang="en-US" sz="2400" dirty="0" smtClean="0">
                <a:solidFill>
                  <a:srgbClr val="008000"/>
                </a:solidFill>
              </a:rPr>
              <a:t>Lots</a:t>
            </a:r>
            <a:endParaRPr lang="en-US" sz="2400" dirty="0">
              <a:solidFill>
                <a:srgbClr val="008000"/>
              </a:solidFill>
            </a:endParaRPr>
          </a:p>
        </p:txBody>
      </p:sp>
      <p:sp>
        <p:nvSpPr>
          <p:cNvPr id="37" name="TextBox 36"/>
          <p:cNvSpPr txBox="1"/>
          <p:nvPr/>
        </p:nvSpPr>
        <p:spPr>
          <a:xfrm>
            <a:off x="3352799" y="3276600"/>
            <a:ext cx="1041931" cy="461665"/>
          </a:xfrm>
          <a:prstGeom prst="rect">
            <a:avLst/>
          </a:prstGeom>
          <a:noFill/>
        </p:spPr>
        <p:txBody>
          <a:bodyPr wrap="square" rtlCol="0">
            <a:spAutoFit/>
          </a:bodyPr>
          <a:lstStyle/>
          <a:p>
            <a:r>
              <a:rPr lang="en-US" sz="2400" dirty="0" smtClean="0">
                <a:solidFill>
                  <a:srgbClr val="FF6600"/>
                </a:solidFill>
              </a:rPr>
              <a:t>Frugal</a:t>
            </a:r>
            <a:endParaRPr lang="en-US" sz="2400" dirty="0">
              <a:solidFill>
                <a:srgbClr val="FF6600"/>
              </a:solidFill>
            </a:endParaRPr>
          </a:p>
        </p:txBody>
      </p:sp>
      <p:sp>
        <p:nvSpPr>
          <p:cNvPr id="38" name="TextBox 37"/>
          <p:cNvSpPr txBox="1"/>
          <p:nvPr/>
        </p:nvSpPr>
        <p:spPr>
          <a:xfrm>
            <a:off x="7903367" y="860840"/>
            <a:ext cx="1041931" cy="461665"/>
          </a:xfrm>
          <a:prstGeom prst="rect">
            <a:avLst/>
          </a:prstGeom>
          <a:noFill/>
        </p:spPr>
        <p:txBody>
          <a:bodyPr wrap="square" rtlCol="0">
            <a:spAutoFit/>
          </a:bodyPr>
          <a:lstStyle/>
          <a:p>
            <a:r>
              <a:rPr lang="en-US" sz="2400" dirty="0" smtClean="0">
                <a:solidFill>
                  <a:srgbClr val="3366FF"/>
                </a:solidFill>
              </a:rPr>
              <a:t>Lavish</a:t>
            </a:r>
            <a:endParaRPr lang="en-US" sz="2400" dirty="0">
              <a:solidFill>
                <a:srgbClr val="3366FF"/>
              </a:solidFill>
            </a:endParaRPr>
          </a:p>
        </p:txBody>
      </p:sp>
      <p:sp>
        <p:nvSpPr>
          <p:cNvPr id="41" name="Oval 40"/>
          <p:cNvSpPr/>
          <p:nvPr/>
        </p:nvSpPr>
        <p:spPr>
          <a:xfrm>
            <a:off x="2692399" y="4868965"/>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727985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4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2455333" y="1323975"/>
            <a:ext cx="7598833" cy="4593166"/>
            <a:chOff x="2032000" y="1545167"/>
            <a:chExt cx="7598833" cy="4593166"/>
          </a:xfrm>
        </p:grpSpPr>
        <p:cxnSp>
          <p:nvCxnSpPr>
            <p:cNvPr id="6" name="Straight Connector 5"/>
            <p:cNvCxnSpPr/>
            <p:nvPr/>
          </p:nvCxnSpPr>
          <p:spPr>
            <a:xfrm>
              <a:off x="2032000" y="1545167"/>
              <a:ext cx="0" cy="459316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2032000" y="6138333"/>
              <a:ext cx="7598833"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grpSp>
        <p:nvGrpSpPr>
          <p:cNvPr id="35" name="Group 34"/>
          <p:cNvGrpSpPr/>
          <p:nvPr/>
        </p:nvGrpSpPr>
        <p:grpSpPr>
          <a:xfrm>
            <a:off x="3031065" y="4140201"/>
            <a:ext cx="1566332" cy="1494366"/>
            <a:chOff x="3031065" y="4140201"/>
            <a:chExt cx="1566332" cy="1494366"/>
          </a:xfrm>
        </p:grpSpPr>
        <p:sp>
          <p:nvSpPr>
            <p:cNvPr id="12" name="Oval 11"/>
            <p:cNvSpPr/>
            <p:nvPr/>
          </p:nvSpPr>
          <p:spPr>
            <a:xfrm>
              <a:off x="3200398" y="4614333"/>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13" name="Oval 12"/>
            <p:cNvSpPr/>
            <p:nvPr/>
          </p:nvSpPr>
          <p:spPr>
            <a:xfrm>
              <a:off x="3031065" y="5295901"/>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18" name="Oval 17"/>
            <p:cNvSpPr/>
            <p:nvPr/>
          </p:nvSpPr>
          <p:spPr>
            <a:xfrm>
              <a:off x="3539064" y="5109636"/>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19" name="Oval 18"/>
            <p:cNvSpPr/>
            <p:nvPr/>
          </p:nvSpPr>
          <p:spPr>
            <a:xfrm>
              <a:off x="4258731" y="5147735"/>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20" name="Oval 19"/>
            <p:cNvSpPr/>
            <p:nvPr/>
          </p:nvSpPr>
          <p:spPr>
            <a:xfrm>
              <a:off x="3920065" y="4622800"/>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21" name="Oval 20"/>
            <p:cNvSpPr/>
            <p:nvPr/>
          </p:nvSpPr>
          <p:spPr>
            <a:xfrm>
              <a:off x="3581399" y="4275667"/>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22" name="Oval 21"/>
            <p:cNvSpPr/>
            <p:nvPr/>
          </p:nvSpPr>
          <p:spPr>
            <a:xfrm>
              <a:off x="4199463" y="4140201"/>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grpSp>
      <p:grpSp>
        <p:nvGrpSpPr>
          <p:cNvPr id="36" name="Group 35"/>
          <p:cNvGrpSpPr/>
          <p:nvPr/>
        </p:nvGrpSpPr>
        <p:grpSpPr>
          <a:xfrm>
            <a:off x="7488765" y="1735667"/>
            <a:ext cx="1739901" cy="1498600"/>
            <a:chOff x="7488765" y="1735667"/>
            <a:chExt cx="1739901" cy="1498600"/>
          </a:xfrm>
        </p:grpSpPr>
        <p:sp>
          <p:nvSpPr>
            <p:cNvPr id="14" name="Oval 13"/>
            <p:cNvSpPr/>
            <p:nvPr/>
          </p:nvSpPr>
          <p:spPr>
            <a:xfrm>
              <a:off x="7488765" y="1735667"/>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8720667" y="2315635"/>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p:nvSpPr>
          <p:spPr>
            <a:xfrm>
              <a:off x="7916334" y="2654301"/>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8085667" y="1905000"/>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p:cNvSpPr/>
            <p:nvPr/>
          </p:nvSpPr>
          <p:spPr>
            <a:xfrm>
              <a:off x="8890000" y="1735667"/>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Oval 24"/>
            <p:cNvSpPr/>
            <p:nvPr/>
          </p:nvSpPr>
          <p:spPr>
            <a:xfrm>
              <a:off x="8551334" y="2895601"/>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6" name="TextBox 25"/>
          <p:cNvSpPr txBox="1"/>
          <p:nvPr/>
        </p:nvSpPr>
        <p:spPr>
          <a:xfrm>
            <a:off x="10228043" y="5634567"/>
            <a:ext cx="1557187" cy="830997"/>
          </a:xfrm>
          <a:prstGeom prst="rect">
            <a:avLst/>
          </a:prstGeom>
          <a:noFill/>
        </p:spPr>
        <p:txBody>
          <a:bodyPr wrap="none" rtlCol="0">
            <a:spAutoFit/>
          </a:bodyPr>
          <a:lstStyle/>
          <a:p>
            <a:r>
              <a:rPr lang="en-US" sz="2400" dirty="0" smtClean="0"/>
              <a:t>Total spent</a:t>
            </a:r>
          </a:p>
          <a:p>
            <a:r>
              <a:rPr lang="en-US" sz="2400" dirty="0" smtClean="0"/>
              <a:t>(USD)</a:t>
            </a:r>
            <a:endParaRPr lang="en-US" sz="2400" dirty="0"/>
          </a:p>
        </p:txBody>
      </p:sp>
      <p:sp>
        <p:nvSpPr>
          <p:cNvPr id="28" name="TextBox 27"/>
          <p:cNvSpPr txBox="1"/>
          <p:nvPr/>
        </p:nvSpPr>
        <p:spPr>
          <a:xfrm>
            <a:off x="388936" y="412339"/>
            <a:ext cx="2066397" cy="830997"/>
          </a:xfrm>
          <a:prstGeom prst="rect">
            <a:avLst/>
          </a:prstGeom>
          <a:noFill/>
        </p:spPr>
        <p:txBody>
          <a:bodyPr wrap="square" rtlCol="0">
            <a:spAutoFit/>
          </a:bodyPr>
          <a:lstStyle/>
          <a:p>
            <a:r>
              <a:rPr lang="en-US" sz="2400" dirty="0" smtClean="0"/>
              <a:t># purchases per month</a:t>
            </a:r>
            <a:endParaRPr lang="en-US" sz="2400" dirty="0"/>
          </a:p>
        </p:txBody>
      </p:sp>
      <p:sp>
        <p:nvSpPr>
          <p:cNvPr id="31" name="TextBox 30"/>
          <p:cNvSpPr txBox="1"/>
          <p:nvPr/>
        </p:nvSpPr>
        <p:spPr>
          <a:xfrm>
            <a:off x="858836" y="4607572"/>
            <a:ext cx="813331" cy="461665"/>
          </a:xfrm>
          <a:prstGeom prst="rect">
            <a:avLst/>
          </a:prstGeom>
          <a:noFill/>
        </p:spPr>
        <p:txBody>
          <a:bodyPr wrap="square" rtlCol="0">
            <a:spAutoFit/>
          </a:bodyPr>
          <a:lstStyle/>
          <a:p>
            <a:r>
              <a:rPr lang="en-US" sz="2400" dirty="0" smtClean="0">
                <a:solidFill>
                  <a:srgbClr val="008000"/>
                </a:solidFill>
              </a:rPr>
              <a:t>Few</a:t>
            </a:r>
            <a:endParaRPr lang="en-US" sz="2400" dirty="0">
              <a:solidFill>
                <a:srgbClr val="008000"/>
              </a:solidFill>
            </a:endParaRPr>
          </a:p>
        </p:txBody>
      </p:sp>
      <p:sp>
        <p:nvSpPr>
          <p:cNvPr id="32" name="TextBox 31"/>
          <p:cNvSpPr txBox="1"/>
          <p:nvPr/>
        </p:nvSpPr>
        <p:spPr>
          <a:xfrm>
            <a:off x="858836" y="1923638"/>
            <a:ext cx="1041931" cy="461665"/>
          </a:xfrm>
          <a:prstGeom prst="rect">
            <a:avLst/>
          </a:prstGeom>
          <a:noFill/>
        </p:spPr>
        <p:txBody>
          <a:bodyPr wrap="square" rtlCol="0">
            <a:spAutoFit/>
          </a:bodyPr>
          <a:lstStyle/>
          <a:p>
            <a:r>
              <a:rPr lang="en-US" sz="2400" dirty="0" smtClean="0">
                <a:solidFill>
                  <a:srgbClr val="008000"/>
                </a:solidFill>
              </a:rPr>
              <a:t>Many</a:t>
            </a:r>
            <a:endParaRPr lang="en-US" sz="2400" dirty="0">
              <a:solidFill>
                <a:srgbClr val="008000"/>
              </a:solidFill>
            </a:endParaRPr>
          </a:p>
        </p:txBody>
      </p:sp>
      <p:sp>
        <p:nvSpPr>
          <p:cNvPr id="33" name="TextBox 32"/>
          <p:cNvSpPr txBox="1"/>
          <p:nvPr/>
        </p:nvSpPr>
        <p:spPr>
          <a:xfrm>
            <a:off x="3581399" y="6036797"/>
            <a:ext cx="1394928" cy="461665"/>
          </a:xfrm>
          <a:prstGeom prst="rect">
            <a:avLst/>
          </a:prstGeom>
          <a:noFill/>
        </p:spPr>
        <p:txBody>
          <a:bodyPr wrap="square" rtlCol="0">
            <a:spAutoFit/>
          </a:bodyPr>
          <a:lstStyle/>
          <a:p>
            <a:r>
              <a:rPr lang="en-US" sz="2400" dirty="0" smtClean="0">
                <a:solidFill>
                  <a:srgbClr val="008000"/>
                </a:solidFill>
              </a:rPr>
              <a:t>Little</a:t>
            </a:r>
            <a:endParaRPr lang="en-US" sz="2400" dirty="0">
              <a:solidFill>
                <a:srgbClr val="008000"/>
              </a:solidFill>
            </a:endParaRPr>
          </a:p>
        </p:txBody>
      </p:sp>
      <p:sp>
        <p:nvSpPr>
          <p:cNvPr id="34" name="TextBox 33"/>
          <p:cNvSpPr txBox="1"/>
          <p:nvPr/>
        </p:nvSpPr>
        <p:spPr>
          <a:xfrm>
            <a:off x="8140169" y="6036797"/>
            <a:ext cx="813331" cy="461665"/>
          </a:xfrm>
          <a:prstGeom prst="rect">
            <a:avLst/>
          </a:prstGeom>
          <a:noFill/>
        </p:spPr>
        <p:txBody>
          <a:bodyPr wrap="square" rtlCol="0">
            <a:spAutoFit/>
          </a:bodyPr>
          <a:lstStyle/>
          <a:p>
            <a:r>
              <a:rPr lang="en-US" sz="2400" dirty="0" smtClean="0">
                <a:solidFill>
                  <a:srgbClr val="008000"/>
                </a:solidFill>
              </a:rPr>
              <a:t>Lots</a:t>
            </a:r>
            <a:endParaRPr lang="en-US" sz="2400" dirty="0">
              <a:solidFill>
                <a:srgbClr val="008000"/>
              </a:solidFill>
            </a:endParaRPr>
          </a:p>
        </p:txBody>
      </p:sp>
      <p:sp>
        <p:nvSpPr>
          <p:cNvPr id="37" name="TextBox 36"/>
          <p:cNvSpPr txBox="1"/>
          <p:nvPr/>
        </p:nvSpPr>
        <p:spPr>
          <a:xfrm>
            <a:off x="3352799" y="3276600"/>
            <a:ext cx="1041931" cy="461665"/>
          </a:xfrm>
          <a:prstGeom prst="rect">
            <a:avLst/>
          </a:prstGeom>
          <a:noFill/>
        </p:spPr>
        <p:txBody>
          <a:bodyPr wrap="square" rtlCol="0">
            <a:spAutoFit/>
          </a:bodyPr>
          <a:lstStyle/>
          <a:p>
            <a:r>
              <a:rPr lang="en-US" sz="2400" dirty="0" smtClean="0">
                <a:solidFill>
                  <a:srgbClr val="FF6600"/>
                </a:solidFill>
              </a:rPr>
              <a:t>Frugal</a:t>
            </a:r>
            <a:endParaRPr lang="en-US" sz="2400" dirty="0">
              <a:solidFill>
                <a:srgbClr val="FF6600"/>
              </a:solidFill>
            </a:endParaRPr>
          </a:p>
        </p:txBody>
      </p:sp>
      <p:sp>
        <p:nvSpPr>
          <p:cNvPr id="38" name="TextBox 37"/>
          <p:cNvSpPr txBox="1"/>
          <p:nvPr/>
        </p:nvSpPr>
        <p:spPr>
          <a:xfrm>
            <a:off x="7903367" y="860840"/>
            <a:ext cx="1041931" cy="461665"/>
          </a:xfrm>
          <a:prstGeom prst="rect">
            <a:avLst/>
          </a:prstGeom>
          <a:noFill/>
        </p:spPr>
        <p:txBody>
          <a:bodyPr wrap="square" rtlCol="0">
            <a:spAutoFit/>
          </a:bodyPr>
          <a:lstStyle/>
          <a:p>
            <a:r>
              <a:rPr lang="en-US" sz="2400" dirty="0" smtClean="0">
                <a:solidFill>
                  <a:srgbClr val="3366FF"/>
                </a:solidFill>
              </a:rPr>
              <a:t>Lavish</a:t>
            </a:r>
            <a:endParaRPr lang="en-US" sz="2400" dirty="0">
              <a:solidFill>
                <a:srgbClr val="3366FF"/>
              </a:solidFill>
            </a:endParaRPr>
          </a:p>
        </p:txBody>
      </p:sp>
      <p:sp>
        <p:nvSpPr>
          <p:cNvPr id="39" name="Oval 38"/>
          <p:cNvSpPr/>
          <p:nvPr/>
        </p:nvSpPr>
        <p:spPr>
          <a:xfrm>
            <a:off x="7903367" y="4152902"/>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0" name="TextBox 39"/>
          <p:cNvSpPr txBox="1"/>
          <p:nvPr/>
        </p:nvSpPr>
        <p:spPr>
          <a:xfrm>
            <a:off x="8572499" y="3837970"/>
            <a:ext cx="2963334" cy="1200328"/>
          </a:xfrm>
          <a:prstGeom prst="rect">
            <a:avLst/>
          </a:prstGeom>
          <a:noFill/>
        </p:spPr>
        <p:txBody>
          <a:bodyPr wrap="square" rtlCol="0">
            <a:spAutoFit/>
          </a:bodyPr>
          <a:lstStyle/>
          <a:p>
            <a:r>
              <a:rPr lang="en-US" sz="2400" dirty="0" smtClean="0"/>
              <a:t>Noise? Anomaly?</a:t>
            </a:r>
          </a:p>
          <a:p>
            <a:r>
              <a:rPr lang="en-US" sz="2400" dirty="0" smtClean="0"/>
              <a:t>New cluster?</a:t>
            </a:r>
          </a:p>
          <a:p>
            <a:r>
              <a:rPr lang="en-US" sz="2400" dirty="0" smtClean="0"/>
              <a:t>Group with Lavish?</a:t>
            </a:r>
          </a:p>
        </p:txBody>
      </p:sp>
      <p:sp>
        <p:nvSpPr>
          <p:cNvPr id="41" name="Oval 40"/>
          <p:cNvSpPr/>
          <p:nvPr/>
        </p:nvSpPr>
        <p:spPr>
          <a:xfrm>
            <a:off x="2692399" y="4868965"/>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201275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dirty="0" smtClean="0"/>
              <a:t>Motivation: clustering provides insight</a:t>
            </a:r>
            <a:endParaRPr lang="en-US" dirty="0"/>
          </a:p>
        </p:txBody>
      </p:sp>
      <p:sp>
        <p:nvSpPr>
          <p:cNvPr id="3" name="Title 1">
            <a:extLst>
              <a:ext uri="{FF2B5EF4-FFF2-40B4-BE49-F238E27FC236}">
                <a16:creationId xmlns="" xmlns:a16="http://schemas.microsoft.com/office/drawing/2014/main" id="{D666FFAB-C0FA-C044-8E77-3B98B46D0F6A}"/>
              </a:ext>
            </a:extLst>
          </p:cNvPr>
          <p:cNvSpPr txBox="1">
            <a:spLocks/>
          </p:cNvSpPr>
          <p:nvPr/>
        </p:nvSpPr>
        <p:spPr>
          <a:xfrm>
            <a:off x="541336" y="1761024"/>
            <a:ext cx="10735860" cy="4077468"/>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spc="3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571500" indent="-571500">
              <a:buFont typeface="Arial"/>
              <a:buChar char="•"/>
            </a:pPr>
            <a:r>
              <a:rPr lang="en-US" sz="3600" dirty="0">
                <a:latin typeface="+mn-lt"/>
                <a:cs typeface="Abadi MT Condensed Extra Bold"/>
              </a:rPr>
              <a:t>m</a:t>
            </a:r>
            <a:r>
              <a:rPr lang="en-US" sz="3600" dirty="0" smtClean="0">
                <a:latin typeface="+mn-lt"/>
                <a:cs typeface="Abadi MT Condensed Extra Bold"/>
              </a:rPr>
              <a:t>echanism/motivation</a:t>
            </a:r>
          </a:p>
          <a:p>
            <a:endParaRPr lang="en-US" sz="3600" dirty="0" smtClean="0">
              <a:latin typeface="+mn-lt"/>
              <a:cs typeface="Abadi MT Condensed Extra Bold"/>
            </a:endParaRPr>
          </a:p>
          <a:p>
            <a:pPr marL="571500" indent="-571500">
              <a:buFont typeface="Arial"/>
              <a:buChar char="•"/>
            </a:pPr>
            <a:r>
              <a:rPr lang="en-US" sz="3600" dirty="0">
                <a:latin typeface="+mn-lt"/>
                <a:cs typeface="Abadi MT Condensed Extra Bold"/>
              </a:rPr>
              <a:t>c</a:t>
            </a:r>
            <a:r>
              <a:rPr lang="en-US" sz="3600" dirty="0" smtClean="0">
                <a:latin typeface="+mn-lt"/>
                <a:cs typeface="Abadi MT Condensed Extra Bold"/>
              </a:rPr>
              <a:t>onnectivity/correlations</a:t>
            </a:r>
          </a:p>
          <a:p>
            <a:pPr marL="571500" indent="-571500">
              <a:buFont typeface="Arial"/>
              <a:buChar char="•"/>
            </a:pPr>
            <a:endParaRPr lang="en-US" sz="3600" dirty="0" smtClean="0">
              <a:latin typeface="+mn-lt"/>
              <a:cs typeface="Abadi MT Condensed Extra Bold"/>
            </a:endParaRPr>
          </a:p>
          <a:p>
            <a:pPr marL="571500" indent="-571500">
              <a:buFont typeface="Arial"/>
              <a:buChar char="•"/>
            </a:pPr>
            <a:r>
              <a:rPr lang="en-US" sz="3600" dirty="0">
                <a:latin typeface="+mn-lt"/>
                <a:cs typeface="Abadi MT Condensed Extra Bold"/>
              </a:rPr>
              <a:t>s</a:t>
            </a:r>
            <a:r>
              <a:rPr lang="en-US" sz="3600" dirty="0" smtClean="0">
                <a:latin typeface="+mn-lt"/>
                <a:cs typeface="Abadi MT Condensed Extra Bold"/>
              </a:rPr>
              <a:t>implification/convenience</a:t>
            </a:r>
          </a:p>
          <a:p>
            <a:pPr marL="571500" indent="-571500">
              <a:buFont typeface="Arial"/>
              <a:buChar char="•"/>
            </a:pPr>
            <a:endParaRPr lang="en-US" dirty="0" smtClean="0"/>
          </a:p>
          <a:p>
            <a:pPr marL="571500" indent="-571500">
              <a:buFont typeface="Arial"/>
              <a:buChar char="•"/>
            </a:pPr>
            <a:endParaRPr lang="en-US" dirty="0"/>
          </a:p>
        </p:txBody>
      </p:sp>
    </p:spTree>
    <p:extLst>
      <p:ext uri="{BB962C8B-B14F-4D97-AF65-F5344CB8AC3E}">
        <p14:creationId xmlns:p14="http://schemas.microsoft.com/office/powerpoint/2010/main" val="147830652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dirty="0" smtClean="0"/>
              <a:t>What’s a cluster?</a:t>
            </a:r>
            <a:endParaRPr lang="en-US" dirty="0"/>
          </a:p>
        </p:txBody>
      </p:sp>
      <p:sp>
        <p:nvSpPr>
          <p:cNvPr id="3" name="Title 1">
            <a:extLst>
              <a:ext uri="{FF2B5EF4-FFF2-40B4-BE49-F238E27FC236}">
                <a16:creationId xmlns="" xmlns:a16="http://schemas.microsoft.com/office/drawing/2014/main" id="{D666FFAB-C0FA-C044-8E77-3B98B46D0F6A}"/>
              </a:ext>
            </a:extLst>
          </p:cNvPr>
          <p:cNvSpPr txBox="1">
            <a:spLocks/>
          </p:cNvSpPr>
          <p:nvPr/>
        </p:nvSpPr>
        <p:spPr>
          <a:xfrm>
            <a:off x="541336" y="1761023"/>
            <a:ext cx="11489028" cy="4499023"/>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spc="3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dirty="0" smtClean="0">
                <a:latin typeface="+mn-lt"/>
              </a:rPr>
              <a:t>Intuitive definition: </a:t>
            </a:r>
          </a:p>
          <a:p>
            <a:r>
              <a:rPr lang="en-US" sz="3600" dirty="0" smtClean="0">
                <a:latin typeface="+mn-lt"/>
              </a:rPr>
              <a:t>group of data points that are close to each other</a:t>
            </a:r>
          </a:p>
          <a:p>
            <a:endParaRPr lang="en-US" sz="3600" dirty="0">
              <a:latin typeface="+mn-lt"/>
            </a:endParaRPr>
          </a:p>
          <a:p>
            <a:r>
              <a:rPr lang="en-US" sz="3600" dirty="0" smtClean="0">
                <a:latin typeface="+mn-lt"/>
              </a:rPr>
              <a:t>To make this computer friendly, need a mathematical definition of “close.”</a:t>
            </a:r>
          </a:p>
          <a:p>
            <a:endParaRPr lang="en-US" sz="3600" dirty="0">
              <a:latin typeface="+mn-lt"/>
            </a:endParaRPr>
          </a:p>
          <a:p>
            <a:r>
              <a:rPr lang="en-US" sz="3600" dirty="0" smtClean="0">
                <a:latin typeface="+mn-lt"/>
              </a:rPr>
              <a:t>Close (most common definitions): </a:t>
            </a:r>
          </a:p>
          <a:p>
            <a:r>
              <a:rPr lang="en-US" sz="3600" dirty="0">
                <a:latin typeface="+mn-lt"/>
              </a:rPr>
              <a:t>b</a:t>
            </a:r>
            <a:r>
              <a:rPr lang="en-US" sz="3600" dirty="0" smtClean="0">
                <a:latin typeface="+mn-lt"/>
              </a:rPr>
              <a:t>ased on distance or density </a:t>
            </a:r>
            <a:endParaRPr lang="en-US" sz="3600" dirty="0">
              <a:latin typeface="+mn-lt"/>
            </a:endParaRPr>
          </a:p>
          <a:p>
            <a:endParaRPr lang="en-US" dirty="0" smtClean="0"/>
          </a:p>
          <a:p>
            <a:pPr marL="571500" indent="-571500">
              <a:buFont typeface="Arial"/>
              <a:buChar char="•"/>
            </a:pPr>
            <a:endParaRPr lang="en-US" dirty="0" smtClean="0"/>
          </a:p>
          <a:p>
            <a:pPr marL="571500" indent="-571500">
              <a:buFont typeface="Arial"/>
              <a:buChar char="•"/>
            </a:pPr>
            <a:endParaRPr lang="en-US" dirty="0"/>
          </a:p>
        </p:txBody>
      </p:sp>
    </p:spTree>
    <p:extLst>
      <p:ext uri="{BB962C8B-B14F-4D97-AF65-F5344CB8AC3E}">
        <p14:creationId xmlns:p14="http://schemas.microsoft.com/office/powerpoint/2010/main" val="61789293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dirty="0" smtClean="0"/>
              <a:t>Clustering as unsupervised learning</a:t>
            </a:r>
            <a:endParaRPr lang="en-US" dirty="0"/>
          </a:p>
        </p:txBody>
      </p:sp>
      <p:grpSp>
        <p:nvGrpSpPr>
          <p:cNvPr id="8" name="Group 7"/>
          <p:cNvGrpSpPr/>
          <p:nvPr/>
        </p:nvGrpSpPr>
        <p:grpSpPr>
          <a:xfrm>
            <a:off x="1339273" y="2350654"/>
            <a:ext cx="8994016" cy="584776"/>
            <a:chOff x="1339273" y="3274290"/>
            <a:chExt cx="8994016" cy="584776"/>
          </a:xfrm>
        </p:grpSpPr>
        <p:sp>
          <p:nvSpPr>
            <p:cNvPr id="3" name="TextBox 2"/>
            <p:cNvSpPr txBox="1"/>
            <p:nvPr/>
          </p:nvSpPr>
          <p:spPr>
            <a:xfrm>
              <a:off x="1339273" y="3274290"/>
              <a:ext cx="2653090" cy="584776"/>
            </a:xfrm>
            <a:prstGeom prst="rect">
              <a:avLst/>
            </a:prstGeom>
            <a:noFill/>
          </p:spPr>
          <p:txBody>
            <a:bodyPr wrap="none" rtlCol="0">
              <a:spAutoFit/>
            </a:bodyPr>
            <a:lstStyle/>
            <a:p>
              <a:r>
                <a:rPr lang="en-US" sz="3200" dirty="0" smtClean="0"/>
                <a:t>Unlabeled data</a:t>
              </a:r>
            </a:p>
          </p:txBody>
        </p:sp>
        <p:cxnSp>
          <p:nvCxnSpPr>
            <p:cNvPr id="5" name="Straight Arrow Connector 4"/>
            <p:cNvCxnSpPr/>
            <p:nvPr/>
          </p:nvCxnSpPr>
          <p:spPr>
            <a:xfrm>
              <a:off x="4364182" y="3566678"/>
              <a:ext cx="3001818" cy="0"/>
            </a:xfrm>
            <a:prstGeom prst="straightConnector1">
              <a:avLst/>
            </a:prstGeom>
            <a:ln w="50800">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7564582" y="3274290"/>
              <a:ext cx="2768707" cy="584776"/>
            </a:xfrm>
            <a:prstGeom prst="rect">
              <a:avLst/>
            </a:prstGeom>
            <a:solidFill>
              <a:schemeClr val="accent3">
                <a:lumMod val="60000"/>
                <a:lumOff val="40000"/>
              </a:schemeClr>
            </a:solidFill>
          </p:spPr>
          <p:txBody>
            <a:bodyPr wrap="none" rtlCol="0">
              <a:spAutoFit/>
            </a:bodyPr>
            <a:lstStyle/>
            <a:p>
              <a:r>
                <a:rPr lang="en-US" sz="3200" dirty="0" smtClean="0"/>
                <a:t>Structured data</a:t>
              </a:r>
            </a:p>
          </p:txBody>
        </p:sp>
      </p:grpSp>
      <p:sp>
        <p:nvSpPr>
          <p:cNvPr id="9" name="TextBox 8"/>
          <p:cNvSpPr txBox="1"/>
          <p:nvPr/>
        </p:nvSpPr>
        <p:spPr>
          <a:xfrm>
            <a:off x="5048204" y="2089044"/>
            <a:ext cx="1561345" cy="523220"/>
          </a:xfrm>
          <a:prstGeom prst="rect">
            <a:avLst/>
          </a:prstGeom>
          <a:noFill/>
        </p:spPr>
        <p:txBody>
          <a:bodyPr wrap="none" rtlCol="0">
            <a:spAutoFit/>
          </a:bodyPr>
          <a:lstStyle/>
          <a:p>
            <a:r>
              <a:rPr lang="en-US" sz="2800" dirty="0"/>
              <a:t>algorithm</a:t>
            </a:r>
          </a:p>
        </p:txBody>
      </p:sp>
      <p:grpSp>
        <p:nvGrpSpPr>
          <p:cNvPr id="16" name="Group 15"/>
          <p:cNvGrpSpPr/>
          <p:nvPr/>
        </p:nvGrpSpPr>
        <p:grpSpPr>
          <a:xfrm>
            <a:off x="1491673" y="4273444"/>
            <a:ext cx="9525011" cy="1338828"/>
            <a:chOff x="1491673" y="4273444"/>
            <a:chExt cx="9525011" cy="1338828"/>
          </a:xfrm>
        </p:grpSpPr>
        <p:grpSp>
          <p:nvGrpSpPr>
            <p:cNvPr id="10" name="Group 9"/>
            <p:cNvGrpSpPr/>
            <p:nvPr/>
          </p:nvGrpSpPr>
          <p:grpSpPr>
            <a:xfrm>
              <a:off x="1491673" y="4535054"/>
              <a:ext cx="9525011" cy="1077218"/>
              <a:chOff x="1339273" y="3274290"/>
              <a:chExt cx="9525011" cy="1077218"/>
            </a:xfrm>
          </p:grpSpPr>
          <p:sp>
            <p:nvSpPr>
              <p:cNvPr id="11" name="TextBox 10"/>
              <p:cNvSpPr txBox="1"/>
              <p:nvPr/>
            </p:nvSpPr>
            <p:spPr>
              <a:xfrm>
                <a:off x="1339273" y="3274290"/>
                <a:ext cx="2022910" cy="1077218"/>
              </a:xfrm>
              <a:prstGeom prst="rect">
                <a:avLst/>
              </a:prstGeom>
              <a:noFill/>
            </p:spPr>
            <p:txBody>
              <a:bodyPr wrap="none" rtlCol="0">
                <a:spAutoFit/>
              </a:bodyPr>
              <a:lstStyle/>
              <a:p>
                <a:r>
                  <a:rPr lang="en-US" sz="3200" dirty="0" smtClean="0"/>
                  <a:t>New data</a:t>
                </a:r>
              </a:p>
              <a:p>
                <a:r>
                  <a:rPr lang="en-US" sz="3200" dirty="0" smtClean="0"/>
                  <a:t>(unlabeled) </a:t>
                </a:r>
              </a:p>
            </p:txBody>
          </p:sp>
          <p:cxnSp>
            <p:nvCxnSpPr>
              <p:cNvPr id="12" name="Straight Arrow Connector 11"/>
              <p:cNvCxnSpPr/>
              <p:nvPr/>
            </p:nvCxnSpPr>
            <p:spPr>
              <a:xfrm>
                <a:off x="4225636" y="3566678"/>
                <a:ext cx="3001818" cy="0"/>
              </a:xfrm>
              <a:prstGeom prst="straightConnector1">
                <a:avLst/>
              </a:prstGeom>
              <a:ln w="50800">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7564582" y="3274290"/>
                <a:ext cx="3299702" cy="1077218"/>
              </a:xfrm>
              <a:prstGeom prst="rect">
                <a:avLst/>
              </a:prstGeom>
              <a:solidFill>
                <a:schemeClr val="accent3">
                  <a:lumMod val="60000"/>
                  <a:lumOff val="40000"/>
                </a:schemeClr>
              </a:solidFill>
            </p:spPr>
            <p:txBody>
              <a:bodyPr wrap="none" rtlCol="0">
                <a:spAutoFit/>
              </a:bodyPr>
              <a:lstStyle/>
              <a:p>
                <a:r>
                  <a:rPr lang="en-US" sz="3200" dirty="0" smtClean="0"/>
                  <a:t>New data included</a:t>
                </a:r>
              </a:p>
              <a:p>
                <a:r>
                  <a:rPr lang="en-US" sz="3200" dirty="0" smtClean="0"/>
                  <a:t>in structure</a:t>
                </a:r>
              </a:p>
            </p:txBody>
          </p:sp>
        </p:grpSp>
        <p:sp>
          <p:nvSpPr>
            <p:cNvPr id="15" name="TextBox 14"/>
            <p:cNvSpPr txBox="1"/>
            <p:nvPr/>
          </p:nvSpPr>
          <p:spPr>
            <a:xfrm>
              <a:off x="4941454" y="4273444"/>
              <a:ext cx="1774845" cy="523220"/>
            </a:xfrm>
            <a:prstGeom prst="rect">
              <a:avLst/>
            </a:prstGeom>
            <a:noFill/>
          </p:spPr>
          <p:txBody>
            <a:bodyPr wrap="none" rtlCol="0">
              <a:spAutoFit/>
            </a:bodyPr>
            <a:lstStyle/>
            <a:p>
              <a:r>
                <a:rPr lang="en-US" sz="2800" dirty="0" smtClean="0"/>
                <a:t>assignment</a:t>
              </a:r>
              <a:endParaRPr lang="en-US" sz="2800" dirty="0"/>
            </a:p>
          </p:txBody>
        </p:sp>
      </p:grpSp>
    </p:spTree>
    <p:extLst>
      <p:ext uri="{BB962C8B-B14F-4D97-AF65-F5344CB8AC3E}">
        <p14:creationId xmlns:p14="http://schemas.microsoft.com/office/powerpoint/2010/main" val="31759495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66FFAB-C0FA-C044-8E77-3B98B46D0F6A}"/>
              </a:ext>
            </a:extLst>
          </p:cNvPr>
          <p:cNvSpPr>
            <a:spLocks noGrp="1"/>
          </p:cNvSpPr>
          <p:nvPr>
            <p:ph type="title"/>
          </p:nvPr>
        </p:nvSpPr>
        <p:spPr>
          <a:xfrm>
            <a:off x="388936" y="338418"/>
            <a:ext cx="10735860" cy="985557"/>
          </a:xfrm>
        </p:spPr>
        <p:txBody>
          <a:bodyPr/>
          <a:lstStyle/>
          <a:p>
            <a:r>
              <a:rPr lang="en-US" dirty="0" smtClean="0"/>
              <a:t>Clustering vs. partitioning</a:t>
            </a:r>
            <a:endParaRPr lang="en-US" dirty="0"/>
          </a:p>
        </p:txBody>
      </p:sp>
      <p:grpSp>
        <p:nvGrpSpPr>
          <p:cNvPr id="38" name="Group 37"/>
          <p:cNvGrpSpPr/>
          <p:nvPr/>
        </p:nvGrpSpPr>
        <p:grpSpPr>
          <a:xfrm>
            <a:off x="1715382" y="2045855"/>
            <a:ext cx="2904063" cy="2195559"/>
            <a:chOff x="1447799" y="2045855"/>
            <a:chExt cx="2904063" cy="2195559"/>
          </a:xfrm>
        </p:grpSpPr>
        <p:grpSp>
          <p:nvGrpSpPr>
            <p:cNvPr id="20" name="Group 19"/>
            <p:cNvGrpSpPr/>
            <p:nvPr/>
          </p:nvGrpSpPr>
          <p:grpSpPr>
            <a:xfrm>
              <a:off x="1447799" y="2045855"/>
              <a:ext cx="2412997" cy="2195559"/>
              <a:chOff x="1447799" y="2045855"/>
              <a:chExt cx="2412997" cy="2195559"/>
            </a:xfrm>
          </p:grpSpPr>
          <p:sp>
            <p:nvSpPr>
              <p:cNvPr id="4" name="Oval 3"/>
              <p:cNvSpPr/>
              <p:nvPr/>
            </p:nvSpPr>
            <p:spPr>
              <a:xfrm>
                <a:off x="1447799" y="2747048"/>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5" name="Oval 4"/>
              <p:cNvSpPr/>
              <p:nvPr/>
            </p:nvSpPr>
            <p:spPr>
              <a:xfrm>
                <a:off x="2518444" y="3425921"/>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6" name="Oval 5"/>
              <p:cNvSpPr/>
              <p:nvPr/>
            </p:nvSpPr>
            <p:spPr>
              <a:xfrm>
                <a:off x="2125131" y="3733415"/>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7" name="Oval 6"/>
              <p:cNvSpPr/>
              <p:nvPr/>
            </p:nvSpPr>
            <p:spPr>
              <a:xfrm>
                <a:off x="2577704" y="3902748"/>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9" name="Oval 8"/>
              <p:cNvSpPr/>
              <p:nvPr/>
            </p:nvSpPr>
            <p:spPr>
              <a:xfrm>
                <a:off x="1786465" y="2239049"/>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10" name="Oval 9"/>
              <p:cNvSpPr/>
              <p:nvPr/>
            </p:nvSpPr>
            <p:spPr>
              <a:xfrm>
                <a:off x="3522130" y="2045855"/>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grpSp>
        <p:sp>
          <p:nvSpPr>
            <p:cNvPr id="37" name="Oval 36"/>
            <p:cNvSpPr/>
            <p:nvPr/>
          </p:nvSpPr>
          <p:spPr>
            <a:xfrm>
              <a:off x="4013196" y="3394749"/>
              <a:ext cx="338666" cy="338666"/>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grpSp>
      <p:grpSp>
        <p:nvGrpSpPr>
          <p:cNvPr id="39" name="Group 38"/>
          <p:cNvGrpSpPr/>
          <p:nvPr/>
        </p:nvGrpSpPr>
        <p:grpSpPr>
          <a:xfrm>
            <a:off x="7664912" y="2045855"/>
            <a:ext cx="2904063" cy="2195559"/>
            <a:chOff x="1447799" y="2045855"/>
            <a:chExt cx="2904063" cy="2195559"/>
          </a:xfrm>
        </p:grpSpPr>
        <p:grpSp>
          <p:nvGrpSpPr>
            <p:cNvPr id="40" name="Group 39"/>
            <p:cNvGrpSpPr/>
            <p:nvPr/>
          </p:nvGrpSpPr>
          <p:grpSpPr>
            <a:xfrm>
              <a:off x="1447799" y="2045855"/>
              <a:ext cx="2412997" cy="2195559"/>
              <a:chOff x="1447799" y="2045855"/>
              <a:chExt cx="2412997" cy="2195559"/>
            </a:xfrm>
          </p:grpSpPr>
          <p:sp>
            <p:nvSpPr>
              <p:cNvPr id="42" name="Oval 41"/>
              <p:cNvSpPr/>
              <p:nvPr/>
            </p:nvSpPr>
            <p:spPr>
              <a:xfrm>
                <a:off x="1447799" y="2747048"/>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43" name="Oval 42"/>
              <p:cNvSpPr/>
              <p:nvPr/>
            </p:nvSpPr>
            <p:spPr>
              <a:xfrm>
                <a:off x="2518444" y="3425921"/>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44" name="Oval 43"/>
              <p:cNvSpPr/>
              <p:nvPr/>
            </p:nvSpPr>
            <p:spPr>
              <a:xfrm>
                <a:off x="2125131" y="3733415"/>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45" name="Oval 44"/>
              <p:cNvSpPr/>
              <p:nvPr/>
            </p:nvSpPr>
            <p:spPr>
              <a:xfrm>
                <a:off x="2577704" y="3902748"/>
                <a:ext cx="338666" cy="338666"/>
              </a:xfrm>
              <a:prstGeom prst="ellipse">
                <a:avLst/>
              </a:prstGeom>
              <a:solidFill>
                <a:srgbClr val="FF6600"/>
              </a:solidFill>
              <a:ln>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46" name="Oval 45"/>
              <p:cNvSpPr/>
              <p:nvPr/>
            </p:nvSpPr>
            <p:spPr>
              <a:xfrm>
                <a:off x="1786465" y="2239049"/>
                <a:ext cx="338666" cy="338666"/>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sp>
            <p:nvSpPr>
              <p:cNvPr id="47" name="Oval 46"/>
              <p:cNvSpPr/>
              <p:nvPr/>
            </p:nvSpPr>
            <p:spPr>
              <a:xfrm>
                <a:off x="3522130" y="2045855"/>
                <a:ext cx="338666" cy="338666"/>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grpSp>
        <p:sp>
          <p:nvSpPr>
            <p:cNvPr id="41" name="Oval 40"/>
            <p:cNvSpPr/>
            <p:nvPr/>
          </p:nvSpPr>
          <p:spPr>
            <a:xfrm>
              <a:off x="4013196" y="3394749"/>
              <a:ext cx="338666" cy="338666"/>
            </a:xfrm>
            <a:prstGeom prst="ellipse">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6600"/>
                </a:solidFill>
              </a:endParaRPr>
            </a:p>
          </p:txBody>
        </p:sp>
      </p:grpSp>
      <p:sp>
        <p:nvSpPr>
          <p:cNvPr id="48" name="TextBox 47"/>
          <p:cNvSpPr txBox="1"/>
          <p:nvPr/>
        </p:nvSpPr>
        <p:spPr>
          <a:xfrm>
            <a:off x="426919" y="5195455"/>
            <a:ext cx="5480988" cy="1384995"/>
          </a:xfrm>
          <a:prstGeom prst="rect">
            <a:avLst/>
          </a:prstGeom>
          <a:noFill/>
        </p:spPr>
        <p:txBody>
          <a:bodyPr wrap="none" rtlCol="0">
            <a:spAutoFit/>
          </a:bodyPr>
          <a:lstStyle/>
          <a:p>
            <a:r>
              <a:rPr lang="en-US" sz="2800" b="1" dirty="0" smtClean="0"/>
              <a:t>Clustering: </a:t>
            </a:r>
          </a:p>
          <a:p>
            <a:r>
              <a:rPr lang="en-US" sz="2800" dirty="0" smtClean="0"/>
              <a:t>points MAY be assigned to a cluster; </a:t>
            </a:r>
          </a:p>
          <a:p>
            <a:r>
              <a:rPr lang="en-US" sz="2800" dirty="0" smtClean="0"/>
              <a:t>could also be outliers</a:t>
            </a:r>
            <a:r>
              <a:rPr lang="en-US" dirty="0" smtClean="0"/>
              <a:t> </a:t>
            </a:r>
            <a:endParaRPr lang="en-US" dirty="0"/>
          </a:p>
        </p:txBody>
      </p:sp>
      <p:sp>
        <p:nvSpPr>
          <p:cNvPr id="49" name="TextBox 48"/>
          <p:cNvSpPr txBox="1"/>
          <p:nvPr/>
        </p:nvSpPr>
        <p:spPr>
          <a:xfrm>
            <a:off x="6317539" y="5195455"/>
            <a:ext cx="5660524" cy="1384995"/>
          </a:xfrm>
          <a:prstGeom prst="rect">
            <a:avLst/>
          </a:prstGeom>
          <a:noFill/>
        </p:spPr>
        <p:txBody>
          <a:bodyPr wrap="none" rtlCol="0">
            <a:spAutoFit/>
          </a:bodyPr>
          <a:lstStyle/>
          <a:p>
            <a:r>
              <a:rPr lang="en-US" sz="2800" b="1" dirty="0" smtClean="0"/>
              <a:t>Partitioning:</a:t>
            </a:r>
          </a:p>
          <a:p>
            <a:r>
              <a:rPr lang="en-US" sz="2800" dirty="0"/>
              <a:t>p</a:t>
            </a:r>
            <a:r>
              <a:rPr lang="en-US" sz="2800" dirty="0" smtClean="0"/>
              <a:t>oints MUST be assigned to a cluster; </a:t>
            </a:r>
          </a:p>
          <a:p>
            <a:r>
              <a:rPr lang="en-US" sz="2800" dirty="0" smtClean="0"/>
              <a:t>no other categories</a:t>
            </a:r>
            <a:endParaRPr lang="en-US" dirty="0"/>
          </a:p>
        </p:txBody>
      </p:sp>
    </p:spTree>
    <p:extLst>
      <p:ext uri="{BB962C8B-B14F-4D97-AF65-F5344CB8AC3E}">
        <p14:creationId xmlns:p14="http://schemas.microsoft.com/office/powerpoint/2010/main" val="3610683528"/>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Custom 3">
      <a:dk1>
        <a:srgbClr val="000000"/>
      </a:dk1>
      <a:lt1>
        <a:srgbClr val="FFFFFF"/>
      </a:lt1>
      <a:dk2>
        <a:srgbClr val="454551"/>
      </a:dk2>
      <a:lt2>
        <a:srgbClr val="797979"/>
      </a:lt2>
      <a:accent1>
        <a:srgbClr val="EC138B"/>
      </a:accent1>
      <a:accent2>
        <a:srgbClr val="ED3167"/>
      </a:accent2>
      <a:accent3>
        <a:srgbClr val="359ED8"/>
      </a:accent3>
      <a:accent4>
        <a:srgbClr val="255E83"/>
      </a:accent4>
      <a:accent5>
        <a:srgbClr val="B7315B"/>
      </a:accent5>
      <a:accent6>
        <a:srgbClr val="253C6F"/>
      </a:accent6>
      <a:hlink>
        <a:srgbClr val="EC138B"/>
      </a:hlink>
      <a:folHlink>
        <a:srgbClr val="255E83"/>
      </a:folHlink>
    </a:clrScheme>
    <a:fontScheme name="Gill Sans MT">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spDef>
      <a:spPr>
        <a:solidFill>
          <a:srgbClr val="3366FF"/>
        </a:solidFill>
        <a:ln>
          <a:solidFill>
            <a:srgbClr val="3366FF"/>
          </a:solidFill>
        </a:ln>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{FAECCCCE-565F-DD4F-9AAB-21F7D77F9160}tf10001062</Template>
  <TotalTime>2495</TotalTime>
  <Words>2320</Words>
  <Application>Microsoft Macintosh PowerPoint</Application>
  <PresentationFormat>Custom</PresentationFormat>
  <Paragraphs>318</Paragraphs>
  <Slides>33</Slides>
  <Notes>32</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5" baseType="lpstr">
      <vt:lpstr>Ion</vt:lpstr>
      <vt:lpstr>Equation</vt:lpstr>
      <vt:lpstr>Introduction to Clustering </vt:lpstr>
      <vt:lpstr>PowerPoint Presentation</vt:lpstr>
      <vt:lpstr>PowerPoint Presentation</vt:lpstr>
      <vt:lpstr>PowerPoint Presentation</vt:lpstr>
      <vt:lpstr>PowerPoint Presentation</vt:lpstr>
      <vt:lpstr>Motivation: clustering provides insight</vt:lpstr>
      <vt:lpstr>What’s a cluster?</vt:lpstr>
      <vt:lpstr>Clustering as unsupervised learning</vt:lpstr>
      <vt:lpstr>Clustering vs. partitioning</vt:lpstr>
      <vt:lpstr>k-means clustering</vt:lpstr>
      <vt:lpstr>k-means clustering*</vt:lpstr>
      <vt:lpstr>k-means clustering: the algorithm</vt:lpstr>
      <vt:lpstr>k-means: toy example</vt:lpstr>
      <vt:lpstr>k-means: toy example</vt:lpstr>
      <vt:lpstr>k-means: toy example</vt:lpstr>
      <vt:lpstr>k-means: strengths and weaknesses</vt:lpstr>
      <vt:lpstr>k-means: How to choose k</vt:lpstr>
      <vt:lpstr>k-means performance: inertia</vt:lpstr>
      <vt:lpstr>k-means performance: inertia</vt:lpstr>
      <vt:lpstr>k-means performance: inertia</vt:lpstr>
      <vt:lpstr>k-means performance: inertia</vt:lpstr>
      <vt:lpstr>k-means performance: silhouette coefficient</vt:lpstr>
      <vt:lpstr>k-means performance: silhouette coefficient</vt:lpstr>
      <vt:lpstr>k-means performance: silhouette coefficient</vt:lpstr>
      <vt:lpstr>k-means: local minima</vt:lpstr>
      <vt:lpstr>k-means: local minima</vt:lpstr>
      <vt:lpstr>k-means: local minima</vt:lpstr>
      <vt:lpstr>k-means: local minima</vt:lpstr>
      <vt:lpstr>k-means: toy example</vt:lpstr>
      <vt:lpstr>k-means: local minima</vt:lpstr>
      <vt:lpstr>k-means: adding new data</vt:lpstr>
      <vt:lpstr>Summary</vt:lpstr>
      <vt:lpstr>Questions?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Lisa Bun</dc:creator>
  <cp:lastModifiedBy>Neer</cp:lastModifiedBy>
  <cp:revision>117</cp:revision>
  <dcterms:created xsi:type="dcterms:W3CDTF">2018-10-09T22:13:54Z</dcterms:created>
  <dcterms:modified xsi:type="dcterms:W3CDTF">2019-02-05T18:47:10Z</dcterms:modified>
</cp:coreProperties>
</file>

<file path=docProps/thumbnail.jpeg>
</file>